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366" r:id="rId4"/>
    <p:sldId id="259" r:id="rId5"/>
    <p:sldId id="330" r:id="rId6"/>
    <p:sldId id="336" r:id="rId7"/>
    <p:sldId id="337" r:id="rId8"/>
    <p:sldId id="308" r:id="rId9"/>
    <p:sldId id="345" r:id="rId10"/>
    <p:sldId id="344" r:id="rId11"/>
    <p:sldId id="369" r:id="rId12"/>
    <p:sldId id="346" r:id="rId13"/>
    <p:sldId id="358" r:id="rId14"/>
    <p:sldId id="359" r:id="rId15"/>
    <p:sldId id="355" r:id="rId16"/>
    <p:sldId id="348" r:id="rId17"/>
    <p:sldId id="349" r:id="rId18"/>
    <p:sldId id="350" r:id="rId19"/>
    <p:sldId id="353" r:id="rId20"/>
    <p:sldId id="354" r:id="rId21"/>
    <p:sldId id="361" r:id="rId22"/>
    <p:sldId id="362" r:id="rId23"/>
    <p:sldId id="363" r:id="rId24"/>
    <p:sldId id="364" r:id="rId25"/>
    <p:sldId id="325" r:id="rId26"/>
    <p:sldId id="365" r:id="rId27"/>
    <p:sldId id="370" r:id="rId28"/>
    <p:sldId id="371" r:id="rId29"/>
    <p:sldId id="313" r:id="rId30"/>
    <p:sldId id="311" r:id="rId31"/>
    <p:sldId id="329" r:id="rId32"/>
    <p:sldId id="331" r:id="rId33"/>
    <p:sldId id="332" r:id="rId34"/>
    <p:sldId id="333" r:id="rId35"/>
    <p:sldId id="334" r:id="rId36"/>
    <p:sldId id="335" r:id="rId37"/>
    <p:sldId id="310" r:id="rId38"/>
    <p:sldId id="297" r:id="rId39"/>
  </p:sldIdLst>
  <p:sldSz cx="18288000" cy="10287000"/>
  <p:notesSz cx="6858000" cy="9144000"/>
  <p:embeddedFontLst>
    <p:embeddedFont>
      <p:font typeface="Proxima Nova Bold" panose="02000506030000020004" pitchFamily="2" charset="0"/>
      <p:regular r:id="rId41"/>
      <p:bold r:id="rId42"/>
      <p:italic r:id="rId43"/>
      <p:boldItalic r:id="rId44"/>
    </p:embeddedFont>
    <p:embeddedFont>
      <p:font typeface="TT Fors" panose="020B0003030001020000" pitchFamily="34" charset="0"/>
      <p:regular r:id="rId45"/>
    </p:embeddedFont>
    <p:embeddedFont>
      <p:font typeface="TT Fors Bold" panose="020B0003030001020000" pitchFamily="34" charset="0"/>
      <p:regular r:id="rId46"/>
      <p:bold r:id="rId47"/>
    </p:embeddedFont>
    <p:embeddedFont>
      <p:font typeface="TT Norms Bold" panose="02000803030000020004" pitchFamily="2" charset="0"/>
      <p:regular r:id="rId48"/>
      <p:bold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56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C5C5C5"/>
    <a:srgbClr val="F1F1F1"/>
    <a:srgbClr val="0054EA"/>
    <a:srgbClr val="4490FB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6"/>
    <p:restoredTop sz="94716"/>
  </p:normalViewPr>
  <p:slideViewPr>
    <p:cSldViewPr snapToGrid="0">
      <p:cViewPr varScale="1">
        <p:scale>
          <a:sx n="90" d="100"/>
          <a:sy n="90" d="100"/>
        </p:scale>
        <p:origin x="592" y="520"/>
      </p:cViewPr>
      <p:guideLst>
        <p:guide orient="horz" pos="2160"/>
        <p:guide pos="5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B39B5-3B1F-A34C-914F-0A4948516605}" type="datetimeFigureOut">
              <a:rPr lang="en-US" smtClean="0"/>
              <a:t>8/18/25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0179D-7516-D246-94F7-02DE79DAC3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7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082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3B6E1-791E-9DAA-7314-3E024A367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042C05-DFD7-5EB5-F1E2-B4041CEAEF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D46032-8828-EB12-B54E-039BC45AAF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948AE-8B0C-962A-1F7E-29AE365A44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419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65973-0802-C18F-CF20-6EE539604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56E111-4A90-CA71-566E-342A31C29C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B59F8-8B91-7780-4B50-D40CD23A9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B086F0-B589-8F4D-CF7A-3A8202C004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760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CDEE4-899D-2765-2F04-2BBB4961A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AB3C0-9CAC-B414-595F-DA9C58FF1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BBCF7B-AFE5-F498-15FC-AAC6FDEC5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185A8-7087-BBE5-0ECB-6CBE6CFD5C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82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57537-C64E-29B5-BE27-C136E2272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AC31F-C4AD-FF8F-2BB5-F609D8800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18320-35C7-62CB-96BE-3F0DDD956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4FB9A-5BA6-42B9-D9A8-407B54639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7831C-3FF7-8F82-F354-BEA7631B2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BB13C0-FE92-8F34-36DF-1B64223930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613944-E5CB-4B38-344B-2FE2CFB314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7862E7-A8A0-CF1B-8A68-A8DFD9E222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7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D78C3-7994-CFD3-9780-18F06E344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3D9DEA-641B-FB14-A941-3BD3E5FBDC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76797A-21E7-34E0-53AD-562A2D971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43BF44-054A-C464-84D7-9782EE6DC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83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39294-9292-2CFD-3030-69DE94E4D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4C4EE2-AB65-311E-634D-F7A280063C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414F5A-A10B-885F-2796-A670A7D11E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DEC61-F4D4-46C1-FB30-4857D32BA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64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957B-E599-AEB9-0991-95E27DB38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43986-C6C4-2AE3-9026-9AD810969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80201E-4AA3-81A1-A6F1-89593588A8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59ECB3-E313-2D06-585B-0609BF071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018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97B674-259D-67EF-5DB4-5811F55B7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D8C98C-5CE0-13CE-AA80-EA1A90F957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07CFD7-A9B2-4BC8-FA14-F7E716A812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51D91-D741-D50A-D6FE-9D28086F77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50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A7D8-728C-1A22-34D1-B4EBAA649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A3DB4E-1AC0-AF81-BA54-B5EE155DDE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C0B73B-DBC7-45B1-515D-F3B85E5DD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44D9-7A22-B983-FCC5-23FE0BED95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5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71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8C99B-CE2D-4E30-1089-68404E077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B8828-F641-1320-EEB2-81B83D4823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BD38AF-B784-72A9-FEFA-065F4046B4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5AF3-92CE-5275-79B2-BB66682DC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8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51007-9080-70AA-AAE8-CD389C351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0E9D-27C4-429F-C1E4-48AE80101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6814F-84FD-A2EF-E6F2-EC9F5302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37BB-C49C-41B2-98BE-C47972ABD9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24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01E10-73AA-51C4-B144-82A6A2FE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43D713-D950-B7AC-18F2-37432CF05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D0B1C7-1301-DB9A-19B4-10262745B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7D55A-ABF9-D8E4-04AB-F7F44338C8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355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20903-CCF8-26C8-63D0-28E9F807C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00B800-7D99-C7F2-0F63-8B85058A0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693327-2E10-6764-D0BF-F8A94E66C0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9BA0A-FFD2-2AE0-80DC-0B69F5497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09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FE760-306B-4C86-A7B2-561FC219F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DB053-43CB-D98F-906D-24239D6652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5B4814-5654-3B2C-57CD-C78E1E410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6D86F-8471-F2B5-2CF0-987E9C553B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667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0A58F-591D-6174-9571-31D71DDD9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B3367-AE79-32CE-3545-5BF6B9851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248B5-FA2C-B90F-308F-B3DECA78C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86FB0-6448-6A1F-BC45-8683702BA1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AE9AA-2BEC-16B2-529E-E578DF751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ED97D6-D2A8-4387-6311-25B65E318D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B14B4-D3E1-28CD-A9A5-2ECC82C78B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8E69C-C954-535A-29B8-1231F7C520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6406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1AB0DB-09E2-BE96-DE85-0C1965D25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C410B-C70F-C523-FD71-EE154D073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3E18F5-FB14-7F82-B931-035E48D59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142A2-6B83-B97A-9BB6-E0D77AF9A0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478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ACC64-9EC9-F19B-2CD6-1965E9F6D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291D4B-930E-932D-0F3B-235A7044E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FBB980-0D47-55A3-C403-53F943F69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43B122-0F86-C84D-1453-B706E39A92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6929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D530-AF59-8114-B6D3-3B211BB882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C8D649-58D8-3DC2-BC50-BCB3E67F1A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3509D9-A6E7-F9A2-1D6F-E9A27E171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13E50-0CF9-3B5E-3BCF-EAA9288F1E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B457-366F-1BC8-00A6-62263BA5F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860F74-98AD-966C-8183-F4C7C50663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0AE6F-F78D-0FE7-8167-ADE919ADF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1C5F1-CD96-98DB-5433-A1ACF8C145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2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A866A-4380-25CD-C7D5-077B26FBD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1E2272-FF4C-194B-4EDD-65241AA47A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D8C9C2-2B43-CC47-C7B7-DD97C3C9F2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E2084D-508D-3CEF-52E9-0289B0277A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642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18AFF-D675-4B66-3683-FCB213AF6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D7AE1E-F53F-38FB-4724-8F2F00A32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16B77E-8151-A2C1-AA10-73193D30F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4D818-D390-06D3-C90F-6D7BFB47C1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236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0C7F1-49D9-B947-4565-B5AC3509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95D952-20AE-4A1E-0713-C4FEF9F2BF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054D9-CA42-9B68-BFF3-FA6B47B795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8C3FD-BD8A-83A8-C4CD-CD11D5E37D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345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C61-8740-4655-33F9-844EEE98C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285CA3-1FFA-4A09-E1B6-4766C8418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24DE0E-7824-AB43-B341-700168E0F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33BDBF-22FC-46BD-2E9D-E18CD3821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69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A4C63-D1A8-87F0-B211-CEF024FB0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AEE1D4-466B-AB02-C67A-592B9476E2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896136-F88C-AE8C-A541-810FBB7FD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384A2-D512-7484-0FFD-B6F744B62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10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927F2-A53D-1BAE-F66E-F3166BA4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9C409-4F02-41D9-B0BB-D9012FD8E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4E7980-7274-CA4F-0790-E6FD08C72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6EEAE-8B57-6ACD-F219-F749DEA9F2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57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26706-A0D4-C3D5-E80B-5474707CC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DB4260-8FCB-BA7F-4469-A7E64AB70D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E3ECEB-51E0-9B7D-4B37-FC67EBEC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2C8D2-206A-D745-8757-D8E19A26F0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918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E684D1-1D67-6CF1-A058-5653EA70D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830D1-9E41-B14A-5213-E5EB33A46E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21BF68-49FC-8C65-4212-3AD80C34A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D5094-DF5A-E91E-A6F1-EB33D298E9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36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496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0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CE962-082F-B0FB-932E-F86BAEA9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FAEC8C-5819-6FFE-B467-F952F5602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A004A7-7FEC-7124-C096-BA854609F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59CBE-6893-E992-C6B2-7CCD88470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26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CEBB7-9B14-04A5-90D9-A25FB85C6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8A1FC7-43AD-36B1-A1D8-9BC1701A32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3811E5-BC36-3213-5930-64304F2ED5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16A2F-5526-0607-73DE-E433FCBFDC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537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7CE0E-CBA4-4F55-1F40-E0AB4D032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A96675-3C92-7914-4B53-EF369794B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538AE6-D830-59B4-72C0-2358D9DDB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69CBD-048F-CC11-94EF-BB49BCD94C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08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35577-7361-B962-6DA7-1BB2276F5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A83AAC-65E9-5870-4F38-500220C65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5B06D-662A-041F-368F-E546D02A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A0EAD-8E45-C37D-75F6-FE2EAFC4B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67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9CB66-2601-BF5F-6D98-92FBCD19B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03C6E0-AF1C-7FAF-C02E-5B8BBF742A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024534-95E3-CBBD-0E25-9D5A2D0DBB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20F52-34C5-FA92-0FF1-62F17D5EB1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0179D-7516-D246-94F7-02DE79DAC3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364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6.png"/><Relationship Id="rId10" Type="http://schemas.openxmlformats.org/officeDocument/2006/relationships/image" Target="../media/image17.jpe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BFBA82A-2EC7-C6A2-061F-77D634545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210" y="6455780"/>
            <a:ext cx="3904608" cy="8464951"/>
          </a:xfrm>
          <a:prstGeom prst="roundRect">
            <a:avLst>
              <a:gd name="adj" fmla="val 160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D8CF729-DFA3-7D46-91D4-1FF37CBE5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68" y="6515100"/>
            <a:ext cx="3592054" cy="6858000"/>
          </a:xfrm>
          <a:prstGeom prst="roundRect">
            <a:avLst>
              <a:gd name="adj" fmla="val 1427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4" name="Freeform 17">
            <a:extLst>
              <a:ext uri="{FF2B5EF4-FFF2-40B4-BE49-F238E27FC236}">
                <a16:creationId xmlns:a16="http://schemas.microsoft.com/office/drawing/2014/main" id="{161F6E83-C852-891B-B30D-A76B5AB4AE86}"/>
              </a:ext>
            </a:extLst>
          </p:cNvPr>
          <p:cNvSpPr/>
          <p:nvPr/>
        </p:nvSpPr>
        <p:spPr>
          <a:xfrm>
            <a:off x="3336576" y="5878119"/>
            <a:ext cx="5676245" cy="9634338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7" name="Freeform 17">
            <a:extLst>
              <a:ext uri="{FF2B5EF4-FFF2-40B4-BE49-F238E27FC236}">
                <a16:creationId xmlns:a16="http://schemas.microsoft.com/office/drawing/2014/main" id="{EF2C4D98-4673-0BB0-A3B6-5CF39C89F028}"/>
              </a:ext>
            </a:extLst>
          </p:cNvPr>
          <p:cNvSpPr/>
          <p:nvPr/>
        </p:nvSpPr>
        <p:spPr>
          <a:xfrm>
            <a:off x="9061049" y="5829300"/>
            <a:ext cx="6159699" cy="105918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8" name="TextBox 18"/>
          <p:cNvSpPr txBox="1"/>
          <p:nvPr/>
        </p:nvSpPr>
        <p:spPr>
          <a:xfrm>
            <a:off x="762000" y="532765"/>
            <a:ext cx="5410200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659"/>
              </a:lnSpc>
            </a:pPr>
            <a:r>
              <a:rPr lang="de-DE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Mohamad Jallad, Violetta Theurer, Julia Kempter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49956" y="2480075"/>
            <a:ext cx="15595366" cy="134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de-DE" sz="9999" b="1" spc="-499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Barcode Scanner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8CC22A-07C7-5545-83DA-60F33320E1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491" y="5195968"/>
            <a:ext cx="4006890" cy="8404391"/>
          </a:xfrm>
          <a:prstGeom prst="rect">
            <a:avLst/>
          </a:prstGeom>
        </p:spPr>
      </p:pic>
      <p:sp>
        <p:nvSpPr>
          <p:cNvPr id="25" name="TextBox 13">
            <a:extLst>
              <a:ext uri="{FF2B5EF4-FFF2-40B4-BE49-F238E27FC236}">
                <a16:creationId xmlns:a16="http://schemas.microsoft.com/office/drawing/2014/main" id="{0F2974E2-DD53-8203-ABF7-35B2A6BC7149}"/>
              </a:ext>
            </a:extLst>
          </p:cNvPr>
          <p:cNvSpPr txBox="1"/>
          <p:nvPr/>
        </p:nvSpPr>
        <p:spPr>
          <a:xfrm>
            <a:off x="11650027" y="8202758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444219BD-6ACE-F7CE-21AC-8424FB1C4D4F}"/>
              </a:ext>
            </a:extLst>
          </p:cNvPr>
          <p:cNvSpPr/>
          <p:nvPr/>
        </p:nvSpPr>
        <p:spPr>
          <a:xfrm>
            <a:off x="6064150" y="4508928"/>
            <a:ext cx="6159699" cy="10311972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23C1762B-1EF7-63E4-0610-8E340930DB9E}"/>
              </a:ext>
            </a:extLst>
          </p:cNvPr>
          <p:cNvSpPr txBox="1"/>
          <p:nvPr/>
        </p:nvSpPr>
        <p:spPr>
          <a:xfrm>
            <a:off x="8912973" y="9599330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1242EF44-8FDD-F75B-9E54-961653A6557E}"/>
              </a:ext>
            </a:extLst>
          </p:cNvPr>
          <p:cNvSpPr txBox="1"/>
          <p:nvPr/>
        </p:nvSpPr>
        <p:spPr>
          <a:xfrm>
            <a:off x="14498850" y="9601663"/>
            <a:ext cx="224774" cy="21110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 lang="de-DE"/>
          </a:p>
        </p:txBody>
      </p:sp>
      <p:sp>
        <p:nvSpPr>
          <p:cNvPr id="2" name="TextBox 6">
            <a:extLst>
              <a:ext uri="{FF2B5EF4-FFF2-40B4-BE49-F238E27FC236}">
                <a16:creationId xmlns:a16="http://schemas.microsoft.com/office/drawing/2014/main" id="{FA9A22E9-8CFD-E060-A3AD-4A33C2DD6449}"/>
              </a:ext>
            </a:extLst>
          </p:cNvPr>
          <p:cNvSpPr txBox="1"/>
          <p:nvPr/>
        </p:nvSpPr>
        <p:spPr>
          <a:xfrm>
            <a:off x="14118056" y="532765"/>
            <a:ext cx="3407944" cy="33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59"/>
              </a:lnSpc>
            </a:pPr>
            <a:r>
              <a:rPr lang="de-DE" sz="1899" b="1">
                <a:solidFill>
                  <a:srgbClr val="000000"/>
                </a:solidFill>
                <a:latin typeface="TT Fors Bold"/>
                <a:ea typeface="TT Fors Bold"/>
                <a:cs typeface="TT Fors Bold"/>
                <a:sym typeface="TT Fors Bold"/>
              </a:rPr>
              <a:t>Anwendungsentwicklung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F3DC8771-9FFD-8EA6-F487-3A7438006729}"/>
              </a:ext>
            </a:extLst>
          </p:cNvPr>
          <p:cNvSpPr txBox="1"/>
          <p:nvPr/>
        </p:nvSpPr>
        <p:spPr>
          <a:xfrm>
            <a:off x="12270325" y="858837"/>
            <a:ext cx="5255675" cy="273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r>
              <a:rPr lang="de-DE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DHBW VS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10DAD-B870-EA19-84FF-102C2F05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A42E62A-93B3-5DC6-BBAF-A59C0ABF3521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083B475-163D-8448-250D-975BAE872F15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3E9021A5-6940-EE1F-E44C-7F67BCD16A5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C68E48ED-08ED-0A14-704A-EB8ADEB3C2E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89119BB-F4D7-B953-F865-CB31BE75066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50021F3-7C85-5751-5D05-BDDBE71C97D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A824AC68-82C5-B525-5F0E-6FB0B5B6A468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18861FE-BBAC-E68D-577D-B7D4C34BEB83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34E20E1-2EF7-2333-25AC-9AE4DA335ABE}"/>
              </a:ext>
            </a:extLst>
          </p:cNvPr>
          <p:cNvSpPr txBox="1"/>
          <p:nvPr/>
        </p:nvSpPr>
        <p:spPr>
          <a:xfrm>
            <a:off x="11443768" y="3823992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ABBC233-A21D-1168-795B-DE87B8AF1C97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9FB396AD-8157-797F-FE4D-B463452BA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5320CA-60AD-9A8D-731F-93E870D4AA1A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E763EA-C3C1-1F4B-5932-C29806894A7C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A1D9589-A13B-6AE5-4C21-0B166602E61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E0E9A1-BDDA-563D-720F-B4F79ECEEA15}"/>
              </a:ext>
            </a:extLst>
          </p:cNvPr>
          <p:cNvSpPr/>
          <p:nvPr/>
        </p:nvSpPr>
        <p:spPr>
          <a:xfrm>
            <a:off x="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412CC6-5CB1-26C6-68DD-F562DF153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28" y="1676955"/>
            <a:ext cx="16781829" cy="429407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DC0257F-D7EE-6E44-44AE-657B206D0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831017" y="6028362"/>
            <a:ext cx="16781830" cy="22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9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49269-3ACC-84FF-336F-78A4E5805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9EDE247B-6F0C-F785-2256-9C0C3C5C5A23}"/>
              </a:ext>
            </a:extLst>
          </p:cNvPr>
          <p:cNvSpPr txBox="1"/>
          <p:nvPr/>
        </p:nvSpPr>
        <p:spPr>
          <a:xfrm>
            <a:off x="12249619" y="4903914"/>
            <a:ext cx="400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dirty="0" err="1"/>
              <a:t>Deployment</a:t>
            </a:r>
            <a:r>
              <a:rPr lang="de-DE" dirty="0"/>
              <a:t>-Target in </a:t>
            </a:r>
            <a:r>
              <a:rPr lang="de-DE" dirty="0" err="1"/>
              <a:t>Xcode</a:t>
            </a:r>
            <a:r>
              <a:rPr lang="de-DE" dirty="0"/>
              <a:t> auf 15.5 setzen → </a:t>
            </a:r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erneut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E0A7373F-3581-A1E3-05A5-27FC4559C1FF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5BD429E-1EFA-E562-511B-BCD56F1015BA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91D500C0-63C2-6F42-2030-95F9BD7A4914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D2C74202-DD10-8740-A7EE-96D4E14E1C1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FB6CB98-FD3C-9232-A06F-5AB3554A31C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1873226-8BE3-2F3A-594B-B96DFCA116D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21D071C-3FD5-D0F8-1C23-4031DBFF7C3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44A4E-AA8D-0F2A-DBCB-10C112EE2297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F97748-E014-7BA6-9A9E-C6F52B228DFB}"/>
              </a:ext>
            </a:extLst>
          </p:cNvPr>
          <p:cNvSpPr txBox="1"/>
          <p:nvPr/>
        </p:nvSpPr>
        <p:spPr>
          <a:xfrm>
            <a:off x="11396429" y="3963456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3209BB-1533-5C1A-F935-DE56E60E55F1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E84D00BB-72DD-7348-EB2D-AF2873D2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26AFF2C-9639-9EB2-4EE8-3CB7E9759F19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3FA0F5-C6CF-3DBC-0953-CF2B75B60269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9C32F47-142F-EEC7-E9FB-59CA8E40E6B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E9D2196-368F-F87F-D97D-56FAA9A7DC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12279978" y="7078421"/>
            <a:ext cx="3946038" cy="540683"/>
          </a:xfrm>
          <a:prstGeom prst="rect">
            <a:avLst/>
          </a:prstGeo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AB0915-8AE8-34E5-65EC-33EBF04183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78" y="5725083"/>
            <a:ext cx="3946038" cy="10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736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2C2F6C-67E3-E06C-F36D-DDFCBCDC3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EC69E8E-3EE0-282A-2A45-D716E76CF58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CFAE1A5C-C94A-0B8D-2AAC-60EC2FDF2E8C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124058EE-2DF5-925B-7380-A9BFEF33028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71DD84C-2183-4300-B5B6-8C412ED6DFA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88AB44C-4539-819F-29A0-DBD692659AC0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64A9875-A60C-1E9A-A3D0-E28B1B326F7D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67317F4C-D279-C47D-0092-32275A3A71FE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35FC24-1F3E-9C76-20D9-C34A5C5D38A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FBA8EC-B041-2F24-DDCD-B0E44B0D6E9F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29685B-DB94-4768-7394-F89D5D2A443B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E07C9F7-B63F-D721-126C-17672F21EE25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F07EF-6858-CD83-47F0-25A91DB2FE07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28F6D2B-0EB6-248E-4550-5BE08F8237B1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251AC241-F0C7-B4C9-BF67-E696C8751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53623A7-6AB1-7004-82AC-EEC1B16B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126" y="5297446"/>
            <a:ext cx="4131738" cy="18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1323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604685-38AD-CD68-E5D8-ABFAF6949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85CF8BC-290D-9B10-ABD4-241E0C38AEAF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C5E8F46-2301-4887-6B94-3F3C5A54969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64F00DBE-79EE-D31C-012C-C3037ED7ED2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96FD698-79F2-B1E9-AE88-67B02691CE6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9A91C78-A723-8048-3101-277B7B4865E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72A0647-9B40-70DB-B980-8A5DC4C7414E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ADA1D1D-432E-E3B3-918E-7C49F189EA8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E183AF-4278-FBA1-7D2F-9A4D4DEF7D5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4C84E45-3528-30A1-86CA-4AFEB2C37D7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517B54-31DD-E17C-5A28-370142935636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D6F84A8-2029-B251-EA73-E74201F05CE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80C1BC-683C-DFF7-EAAB-E33D0725C9E6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9239229-0BAD-133C-6AEF-242A708F7628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A49BAE53-D993-B81F-0027-87A24E961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9E309F-3437-21E8-80A5-A19505023AB8}"/>
              </a:ext>
            </a:extLst>
          </p:cNvPr>
          <p:cNvSpPr/>
          <p:nvPr/>
        </p:nvSpPr>
        <p:spPr>
          <a:xfrm>
            <a:off x="-62346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CD0B43-293D-D4CB-5B7B-74FCDD05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85" y="1332912"/>
            <a:ext cx="16340415" cy="740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3877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B33D05-A964-E6D5-3A86-C20622224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D42E6397-9670-9F72-A937-BB31E613438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935B9ED-AD4D-9526-5174-383831EEE97C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2C73630-6B67-7B51-13D6-39C89D700A9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849711CB-71DD-7019-4AF2-8E95A8997430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67BDAFE-E1BF-40B5-0A29-7D2B59FFE252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438551E4-6C8F-4C7E-36FC-2E780ECB9B3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174A8A0A-1466-949F-D1C3-B5D89D8E5E4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91FDE-277C-BC31-F4B3-6EE0917C786F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606F5-5DBD-4A89-0456-1A00C4E1F7A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BBE948C-D236-4897-8A78-90AFEF8F3F64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F3AD5BC-C4FA-93B4-7C93-6307AF396EAF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00B82C-9835-5464-E988-56C090AD6AF1}"/>
              </a:ext>
            </a:extLst>
          </p:cNvPr>
          <p:cNvSpPr txBox="1"/>
          <p:nvPr/>
        </p:nvSpPr>
        <p:spPr>
          <a:xfrm>
            <a:off x="1705732" y="3946203"/>
            <a:ext cx="3560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Kamera-Permission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A53BF19-B963-3CF1-969D-5C5124678DD7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FA0B07A4-E1E0-F1BA-A7D2-E2A001BF4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1" t="39186" r="12251" b="37917"/>
          <a:stretch>
            <a:fillRect/>
          </a:stretch>
        </p:blipFill>
        <p:spPr>
          <a:xfrm>
            <a:off x="4080978" y="4827056"/>
            <a:ext cx="4306262" cy="2812975"/>
          </a:xfrm>
          <a:prstGeom prst="roundRect">
            <a:avLst>
              <a:gd name="adj" fmla="val 10215"/>
            </a:avLst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BCF6DEF-7EE6-259D-50A9-9851C9F44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7126" y="5297446"/>
            <a:ext cx="4131738" cy="1872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464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7CA12B-7DA1-3100-3578-8DC557F15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7901C4E8-B405-38AF-E0F6-87EC17F06F3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4FEA3EE-9D4C-C381-6A8D-7A8AF9ECC8C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46C6B8E-D2CC-397E-EA9F-143E8FAEFD3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BC7F4E2-24D1-CC42-44D0-B4B38021A607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7432B4F-E1D0-4719-6368-B567DA2BC6E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2ED525B1-0616-1D2B-2606-31104922D5F1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48D1128-0E2A-558C-AD4C-61809E3A18F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CBC9E1-C144-1818-5A7E-9EDD1038D8E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51BFDF-EF16-E92F-5122-89EEC5F769EC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B4CD6F7-DF5F-F082-BFD5-530AC489FED3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51FC0FF-3047-438F-BE3C-D8893584C659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471CF-A422-0A6A-7B29-1440D76DB10E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F573D9F4-6C42-7C8A-57ED-CE1009776907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048C2E1-116D-9AE8-7920-115879606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81" y="5308704"/>
            <a:ext cx="3890492" cy="238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4B7D8-70CC-4965-C90B-3ED495510C8B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pic>
        <p:nvPicPr>
          <p:cNvPr id="13" name="Picture 12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1DFD772D-537D-B8B7-65B1-4AE0E8E1B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0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DCF0D2-6575-5E20-2067-18EDF0252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C77F49D6-A5CA-C2DF-2E60-3758D83C4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3FA90CC2-5168-7A45-FB7C-679E5BFEFBD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B97F9B1-0403-192B-46FB-1A522CF33BC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5907A84-A8DF-A58F-E027-208F8CB1342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A56FC76-1306-1571-35DC-772588C7388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AC733A0-18DA-2D06-443B-10F83565001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AB6FCB3-700C-1AAD-5FAA-4C2BC9F8682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CF024EC2-D278-8672-66DB-D440DFE62085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848D43-3505-CD62-DD32-45DADFF57CF0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D9F628-6DEE-3011-DBFF-95A8D3E36A6C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DDE3CE-76EB-67CB-B867-7E5E50B84189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C6C1F4C-CA23-17AD-2BF1-C13DC4D64F73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7B356C-4626-6BD4-2192-4BCBF9211486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83426D1-7EF7-EE8D-124D-BCF3355D3FCE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592F09-0F2A-9A92-AABB-5BDBB95CA8D6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E6E49D-501F-910A-0298-133DDE11AB0B}"/>
              </a:ext>
            </a:extLst>
          </p:cNvPr>
          <p:cNvSpPr/>
          <p:nvPr/>
        </p:nvSpPr>
        <p:spPr>
          <a:xfrm>
            <a:off x="-142240" y="-94186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D04536F-45E0-7EDB-446B-59C0BBC134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05" y="222515"/>
            <a:ext cx="15788221" cy="968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4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07006C-B298-3997-CA53-8143D31C2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C2CDA34-F030-7BD3-7CBC-A56CA1BAFEB0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9D5A61F-3307-CD3D-3D4E-5FC89C3E3C25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47CE45E6-335A-AE9E-4C4C-D4C8524C9A1D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78FDD2FC-D5F2-5E37-B558-5981AFFE242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0CCA1EA-2653-4D10-CEB4-7F1D8FEA1B85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5FC6247-CEBB-6837-4454-5183AA5BA62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E5C24DD-6078-31AF-68B7-EDA3BE999E9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BE0C2E-626D-0E7A-EACB-60AF003FF825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3359D2-F29A-249D-2489-6597DFD0CA59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897F0AC-F73C-21B5-4941-A1F32558517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E4D36C-FD29-5098-4CD8-F79A98CF0C60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889F7E-72DE-D86D-7B60-DB9627892E33}"/>
              </a:ext>
            </a:extLst>
          </p:cNvPr>
          <p:cNvSpPr txBox="1"/>
          <p:nvPr/>
        </p:nvSpPr>
        <p:spPr>
          <a:xfrm>
            <a:off x="1705732" y="3946203"/>
            <a:ext cx="8198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UsageDescription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-Strings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ständig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nachpflegen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127DA125-DD8A-19FA-17D7-0A5A4DDA6D7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E9A9316-5E91-AC1F-125F-1E94A0795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881" y="5308704"/>
            <a:ext cx="3890492" cy="23860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1977A3-F96F-87A5-DD80-787CBEC892FE}"/>
              </a:ext>
            </a:extLst>
          </p:cNvPr>
          <p:cNvSpPr txBox="1"/>
          <p:nvPr/>
        </p:nvSpPr>
        <p:spPr>
          <a:xfrm>
            <a:off x="11997503" y="4734075"/>
            <a:ext cx="454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Einmalig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generische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aber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klare</a:t>
            </a: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 Texte </a:t>
            </a:r>
            <a:r>
              <a:rPr lang="en-US" err="1">
                <a:solidFill>
                  <a:srgbClr val="000000"/>
                </a:solidFill>
                <a:ea typeface="Calibri"/>
                <a:cs typeface="Calibri"/>
              </a:rPr>
              <a:t>eintragen</a:t>
            </a:r>
            <a:endParaRPr lang="en-US"/>
          </a:p>
        </p:txBody>
      </p:sp>
      <p:pic>
        <p:nvPicPr>
          <p:cNvPr id="12" name="Picture 11" descr="A screenshot of a barcode scanner&#10;&#10;AI-generated content may be incorrect.">
            <a:extLst>
              <a:ext uri="{FF2B5EF4-FFF2-40B4-BE49-F238E27FC236}">
                <a16:creationId xmlns:a16="http://schemas.microsoft.com/office/drawing/2014/main" id="{B9AEEA00-8168-C88C-6737-FD86CB7C0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5" y="4708431"/>
            <a:ext cx="4626587" cy="30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5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EBE8340-5AD8-D76A-B432-696FC70C5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609A1AF-404B-52DE-49C3-84D6873F78F0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2238315-03BC-2844-FD01-31139232FB37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C4089DD9-F2BA-6068-5F0A-8B11F973650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DD58FAC-E98A-E84A-7D4C-71225137170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EF81442D-EAFC-0246-C1D5-4A8AC59A542E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14ABE2E-033D-6385-3FDC-471DF8DF41FE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D51A1D73-7CA7-CB37-9FBE-D1A397594F26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394C7BA-CE04-B693-5BCD-70F85F357F6D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A21B3D-2661-80C2-3F74-F0BB682EB184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129909-0A8A-3900-C7F1-32C00FA5E972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5E978722-E0FB-019B-93E6-65B672CC4416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82209D-B5B3-974E-1D24-394C6EA0203C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8B1CE84-3BC6-274A-2A9C-4E70F7971D80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FDC53-6D45-12E7-44A4-E9C5BCB511D2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BF5521E3-D3CF-63D7-FC94-432053C081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85" y="5313242"/>
            <a:ext cx="3923620" cy="2080847"/>
          </a:xfrm>
          <a:prstGeom prst="rect">
            <a:avLst/>
          </a:prstGeom>
          <a:ln w="19050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94276D9-CCDB-40C0-6C92-57E0F70A696E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292223-D8F1-F4E8-0692-B898237D5B9B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28E9A1E-F715-F06B-3198-03D7898F4077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BC186310-A659-D5C3-A393-8368AC36B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849FA6-D984-5BBE-C2C4-74D4817FC877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C7EEBB-B688-39FB-074E-6512224BE848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28376E1-C9C0-7C44-1892-4AC79019B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9530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8F8361A-E52A-FCED-1B73-30C4B5CD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457F1F8-9D67-A8C6-9D3D-3D362F899DE8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76E66FE-E457-47E4-CA3B-3A15FBF48ED3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D010107-4F77-E043-E347-C0C261710C3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EE800FE-2A65-1DBF-2C5C-60C356AD7F5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7C54257B-B859-1B4D-E737-742BB882723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573EC3E-3BE9-1F60-870A-82863B94ACB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30237EB-ED48-E73D-4309-A632B18C135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2CBA00-11C3-9D85-1219-30BD1E801705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665637-AE3F-431C-AD6E-60BE5CFFD96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27C53D-BDEC-2BF0-15C8-50D28A99B0FA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86BA29E3-E00B-EAA0-6BE1-6F221D00C98D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85DB30-4929-E692-98C3-D42E02A62002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2539066B-4CAF-75C0-9CB0-61859758A135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C83D44-DB9B-8295-4176-2461D02E5006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BAB506-4BAA-8836-5061-9AB0151742B3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646519-85DB-9890-442B-D69EB90B6D90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153D8-C3A0-E2C0-E83D-61DEE1E12722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4AA71BBA-FA0F-98E0-7EC8-D417BC24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A602B89-DB59-5C1B-39A8-5B4B2F97E66B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6C708A2-7F61-0E56-C111-60287EC5C442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AF8B71D-AAE8-A79E-C51D-BB175376B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C17B56F2-BC9A-DB92-D220-53CA1CB46DE8}"/>
              </a:ext>
            </a:extLst>
          </p:cNvPr>
          <p:cNvSpPr/>
          <p:nvPr/>
        </p:nvSpPr>
        <p:spPr>
          <a:xfrm>
            <a:off x="-51242" y="-14674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8619AAEA-ABCD-28D8-283F-4924A5D07D8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3" y="461550"/>
            <a:ext cx="17530918" cy="9297322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644263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4321" y="8127206"/>
            <a:ext cx="4618248" cy="421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3200" spc="-21" dirty="0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🔍  </a:t>
            </a:r>
            <a:r>
              <a:rPr lang="en-US" sz="3200" spc="-21" dirty="0" err="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Ausblick</a:t>
            </a:r>
            <a:endParaRPr lang="en-US" sz="3200" spc="-21" dirty="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7" name="TextBox 7"/>
          <p:cNvSpPr txBox="1"/>
          <p:nvPr/>
        </p:nvSpPr>
        <p:spPr>
          <a:xfrm>
            <a:off x="12270325" y="858837"/>
            <a:ext cx="5255675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endParaRPr lang="en-US" sz="155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762000" y="532765"/>
            <a:ext cx="5255675" cy="597300"/>
            <a:chOff x="0" y="-38100"/>
            <a:chExt cx="7007567" cy="7963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endPara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96662"/>
              <a:ext cx="7007567" cy="36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endParaRPr lang="en-US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2529D344-40EF-D97D-2583-105C10D4F2C1}"/>
              </a:ext>
            </a:extLst>
          </p:cNvPr>
          <p:cNvSpPr txBox="1"/>
          <p:nvPr/>
        </p:nvSpPr>
        <p:spPr>
          <a:xfrm>
            <a:off x="1404257" y="2574814"/>
            <a:ext cx="5227460" cy="104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spc="-274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Agenda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71975DD7-9100-DA9F-028E-31CAE479EAB3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8C93B74-A955-59B7-7CAB-3BE55DCC681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86A260D5-58DC-D755-1CDC-0113745683E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E8EE5CB-48A8-D7B2-9C82-864A257A0CB1}"/>
              </a:ext>
            </a:extLst>
          </p:cNvPr>
          <p:cNvSpPr txBox="1"/>
          <p:nvPr/>
        </p:nvSpPr>
        <p:spPr>
          <a:xfrm>
            <a:off x="1823388" y="4482442"/>
            <a:ext cx="2754156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🧰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Funktionen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A8E75F-9836-6820-4614-220089591B1B}"/>
              </a:ext>
            </a:extLst>
          </p:cNvPr>
          <p:cNvSpPr txBox="1"/>
          <p:nvPr/>
        </p:nvSpPr>
        <p:spPr>
          <a:xfrm>
            <a:off x="1824459" y="6264079"/>
            <a:ext cx="5614022" cy="6011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🎥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Live-Demonstration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1E1D2F-7070-C9BF-289E-01BA4A021FCA}"/>
              </a:ext>
            </a:extLst>
          </p:cNvPr>
          <p:cNvSpPr txBox="1"/>
          <p:nvPr/>
        </p:nvSpPr>
        <p:spPr>
          <a:xfrm>
            <a:off x="1817795" y="8045454"/>
            <a:ext cx="7631005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 dirty="0">
                <a:solidFill>
                  <a:srgbClr val="2E2E2E"/>
                </a:solidFill>
                <a:ea typeface="+mn-lt"/>
                <a:cs typeface="+mn-lt"/>
                <a:sym typeface="TT Fors"/>
              </a:rPr>
              <a:t>⚠️ </a:t>
            </a:r>
            <a:r>
              <a:rPr lang="en-US" sz="3200" spc="-21" dirty="0" err="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Herausforderungen</a:t>
            </a:r>
            <a:endParaRPr lang="en-US" sz="3200" dirty="0"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772C71E-8D89-005E-2FC5-A5FF000A3EF2}"/>
              </a:ext>
            </a:extLst>
          </p:cNvPr>
          <p:cNvSpPr txBox="1"/>
          <p:nvPr/>
        </p:nvSpPr>
        <p:spPr>
          <a:xfrm>
            <a:off x="9921938" y="4480810"/>
            <a:ext cx="4016549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🚫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Einschränkungen</a:t>
            </a:r>
            <a:endParaRPr lang="en-US" sz="3200">
              <a:ea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B364F4-1754-DD9E-0EF5-F1E76C9036D4}"/>
              </a:ext>
            </a:extLst>
          </p:cNvPr>
          <p:cNvSpPr txBox="1"/>
          <p:nvPr/>
        </p:nvSpPr>
        <p:spPr>
          <a:xfrm>
            <a:off x="9921938" y="6263132"/>
            <a:ext cx="9144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200" spc="-21">
                <a:solidFill>
                  <a:srgbClr val="2E2E2E"/>
                </a:solidFill>
                <a:ea typeface="+mn-lt"/>
                <a:cs typeface="+mn-lt"/>
                <a:sym typeface="TT Fors"/>
              </a:rPr>
              <a:t>🔌 </a:t>
            </a:r>
            <a:r>
              <a:rPr lang="en-US" sz="3200" spc="-21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rPr>
              <a:t>Plugins</a:t>
            </a:r>
            <a:endParaRPr lang="en-US" sz="3200"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0" grpId="0"/>
      <p:bldP spid="22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2A17B5-241E-6822-B957-EC5D3FEF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E3D54644-F234-4E14-71AB-C0BAC884D50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8D3CA179-C626-DF63-AFA0-EE6CD335AA2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139637-5699-2F01-E6BA-306D3B74491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49308CA-F78B-EAC6-268D-2018E7EBA55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830E484-18FE-A91E-1794-5AB867BDBAFF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D6066F2E-6250-34AC-38B3-B4187BDE204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70F2C2B3-6844-8251-0811-4562229CE924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897FC9-92E7-6CAB-1938-2E2695587A9D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09950D-62A1-34DE-CA3E-2E7B033616DA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DE79986-E020-96EC-AF50-DBA44FD1D42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0D9AAFF9-C9CB-820F-A145-60959053A9F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B261C-7085-3321-0F0D-5A79E039B8EA}"/>
              </a:ext>
            </a:extLst>
          </p:cNvPr>
          <p:cNvSpPr txBox="1"/>
          <p:nvPr/>
        </p:nvSpPr>
        <p:spPr>
          <a:xfrm>
            <a:off x="1705732" y="3946203"/>
            <a:ext cx="3637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BarCode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≠ QR-Code</a:t>
            </a: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B4D80FAE-1987-B32D-B65B-A6F43D1E490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A2829-701A-9986-9E6D-7B1264DE92EA}"/>
              </a:ext>
            </a:extLst>
          </p:cNvPr>
          <p:cNvSpPr txBox="1"/>
          <p:nvPr/>
        </p:nvSpPr>
        <p:spPr>
          <a:xfrm>
            <a:off x="12191148" y="4764930"/>
            <a:ext cx="412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ea typeface="Calibri"/>
                <a:cs typeface="Calibri"/>
              </a:rPr>
              <a:t>Online-Generator (</a:t>
            </a:r>
            <a:r>
              <a:rPr lang="de-DE" err="1">
                <a:ea typeface="Calibri"/>
                <a:cs typeface="Calibri"/>
              </a:rPr>
              <a:t>Coognex</a:t>
            </a:r>
            <a:r>
              <a:rPr lang="de-DE">
                <a:ea typeface="Calibri"/>
                <a:cs typeface="Calibri"/>
              </a:rPr>
              <a:t>) für Testdaten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9C57E5-167F-9CC9-DBF1-39659268FC2D}"/>
              </a:ext>
            </a:extLst>
          </p:cNvPr>
          <p:cNvSpPr txBox="1"/>
          <p:nvPr/>
        </p:nvSpPr>
        <p:spPr>
          <a:xfrm>
            <a:off x="6090514" y="5789408"/>
            <a:ext cx="4180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≠</a:t>
            </a:r>
            <a:endParaRPr lang="en-US" sz="4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7B8520-6AF5-996E-B2FA-2C8661CC9B47}"/>
              </a:ext>
            </a:extLst>
          </p:cNvPr>
          <p:cNvGrpSpPr/>
          <p:nvPr/>
        </p:nvGrpSpPr>
        <p:grpSpPr>
          <a:xfrm>
            <a:off x="2161725" y="5154415"/>
            <a:ext cx="3605621" cy="2422110"/>
            <a:chOff x="1971225" y="5154415"/>
            <a:chExt cx="3605621" cy="24221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D894F4-44F7-2D9C-B2C3-D5846D5A8119}"/>
                </a:ext>
              </a:extLst>
            </p:cNvPr>
            <p:cNvSpPr txBox="1"/>
            <p:nvPr/>
          </p:nvSpPr>
          <p:spPr>
            <a:xfrm>
              <a:off x="3234464" y="7207193"/>
              <a:ext cx="1079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Barcode</a:t>
              </a:r>
              <a:endParaRPr lang="en-US"/>
            </a:p>
          </p:txBody>
        </p:sp>
        <p:pic>
          <p:nvPicPr>
            <p:cNvPr id="15" name="Picture 14" descr="A close-up of a bar code&#10;&#10;AI-generated content may be incorrect.">
              <a:extLst>
                <a:ext uri="{FF2B5EF4-FFF2-40B4-BE49-F238E27FC236}">
                  <a16:creationId xmlns:a16="http://schemas.microsoft.com/office/drawing/2014/main" id="{13277CD3-AC32-5352-5617-A48A7FFC4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225" y="5154415"/>
              <a:ext cx="3605621" cy="213666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CD75006-DF68-ECCF-DB9E-5F1E82AF5721}"/>
              </a:ext>
            </a:extLst>
          </p:cNvPr>
          <p:cNvGrpSpPr/>
          <p:nvPr/>
        </p:nvGrpSpPr>
        <p:grpSpPr>
          <a:xfrm>
            <a:off x="7136375" y="5047465"/>
            <a:ext cx="2113960" cy="2529060"/>
            <a:chOff x="6599037" y="5047465"/>
            <a:chExt cx="2113960" cy="252906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69B1B35-DCAE-B906-CEF9-CC654B93A605}"/>
                </a:ext>
              </a:extLst>
            </p:cNvPr>
            <p:cNvSpPr txBox="1"/>
            <p:nvPr/>
          </p:nvSpPr>
          <p:spPr>
            <a:xfrm>
              <a:off x="7044929" y="7207193"/>
              <a:ext cx="11913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QR-Code</a:t>
              </a:r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776D2A-B148-3E85-CEAC-C23C8617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9037" y="5047465"/>
              <a:ext cx="2113960" cy="2113960"/>
            </a:xfrm>
            <a:prstGeom prst="rect">
              <a:avLst/>
            </a:prstGeom>
          </p:spPr>
        </p:pic>
      </p:grpSp>
      <p:pic>
        <p:nvPicPr>
          <p:cNvPr id="11" name="Picture 10" descr="A barcode generator with text&#10;&#10;AI-generated content may be incorrect.">
            <a:extLst>
              <a:ext uri="{FF2B5EF4-FFF2-40B4-BE49-F238E27FC236}">
                <a16:creationId xmlns:a16="http://schemas.microsoft.com/office/drawing/2014/main" id="{64B8E5B2-BD53-6BD5-ABF9-04BB412EBF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085" y="5313242"/>
            <a:ext cx="3923620" cy="2080847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11972856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0DBC1F-9208-9EA5-3556-F99ADFE91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8662329A-6706-9C6E-6A4D-804E0D124D56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66C4D50-8A59-D7D5-5E0E-5B1E7F5D8B2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ABD47B4D-9EB4-6721-BB28-93B1930443A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D5B4B61-1103-BFE1-18C9-A1F8F654869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A05AF84E-F2D6-9348-DBE7-4AE4BB80EBC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3A1F361-18C4-41B5-7C35-3E7D3B5CE60D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8316479C-71E9-6A58-93F4-8BBA8379734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3BAC80-C2B0-EFF0-AD89-C0414AD7649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9FBC07-9C11-B6AE-C643-F6F782576C72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E01EF0-9745-FE01-F7B0-30610EF27528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CB6F6B7-CAAE-4417-BCF6-9E2A42B87BD1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3887D8-D14A-1E23-6FAE-075EB713AB37}"/>
              </a:ext>
            </a:extLst>
          </p:cNvPr>
          <p:cNvSpPr txBox="1"/>
          <p:nvPr/>
        </p:nvSpPr>
        <p:spPr>
          <a:xfrm>
            <a:off x="1668410" y="3946203"/>
            <a:ext cx="7952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Verlockung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immer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weitere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Ideen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einzubauen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021B74B-23AE-D614-7B85-B37FECFB564F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4670B1-6833-923A-DB0D-D95FD622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2706" y="5077890"/>
            <a:ext cx="4489153" cy="2228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5E18F09-C50F-9B3A-B009-8C7653D16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601" y="4637356"/>
            <a:ext cx="5751310" cy="315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77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AC00D8-3343-2E89-AA74-944884190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320CA634-AED6-5F5E-3CFA-881A86C7E451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A7D1A587-602A-0D88-3C42-BA22693A509F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A42962-7D8D-9169-4ED6-99FE5F39177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0690FC7-38E5-7069-785B-8F7D5B7C2328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34CF6DD-8EB8-1EDC-5AA5-6467FE7BFBD3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3FBECE30-5F89-73D7-E45C-7ABA56CA8EC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3E60FED7-D922-E8FB-4D68-13F6346940D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569A695-FED5-1CE5-3086-33A8DE257C26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D0DBF3-C881-7B34-A836-D31051EF8026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CC49536-3EB7-13F4-7B61-F9FE55A8FF70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6829D880-9542-D539-40FC-08FC8D2E76FA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A6B850-F87B-E75E-347B-7AC0B58BA0A3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7FAAA73-0953-5315-26A8-B2107BD95903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B97A96-AE5B-2209-9719-15CC1C9C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7EC8604-A016-0D38-9455-2A29C7A6F5B0}"/>
              </a:ext>
            </a:extLst>
          </p:cNvPr>
          <p:cNvGrpSpPr/>
          <p:nvPr/>
        </p:nvGrpSpPr>
        <p:grpSpPr>
          <a:xfrm>
            <a:off x="12077842" y="4763086"/>
            <a:ext cx="4344265" cy="2996880"/>
            <a:chOff x="8282535" y="-1196905"/>
            <a:chExt cx="7772400" cy="4813955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EA0B3726-52E6-5D88-0BF3-A791F99E4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-1196905"/>
              <a:ext cx="7772400" cy="43734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FCABA6C-1DD1-7F50-799F-2F122B297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2800269"/>
              <a:ext cx="7772400" cy="81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3297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8DD35E-E977-DA15-5FA0-B8CE81366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E4E0552-567F-5B0C-EF4F-AAA354230E55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315C9DD-87F8-8336-D8EF-B507676BA588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AE31085C-1CDA-5BF3-164C-B64CCF658A4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CF1B01C-14C4-F18A-B2E1-1361C3331C6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1CC7D487-20A4-7C6C-331B-83CD91545AC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E67E68D3-202D-535E-8741-B5302D6176E4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866D2AE-E9E3-208D-77C1-6C74DC51604D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563726E-59E1-B9CD-C4CD-C72F17152F37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02B353-FED0-82CB-7B8E-992FA4E6C2F2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FE794E6-A31E-A5C8-C01A-E486CCBBD200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D029A61A-086B-7164-4300-0271DDE2B445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87685-FEED-98A0-87E6-D22F3E01F1DD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316DBDF1-3365-016C-E370-E0CEAF3CFFE2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E8C634-BCF1-7CED-1ACD-9D99461A8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8F701D-04F2-2FAF-36E3-1B8E3399D425}"/>
              </a:ext>
            </a:extLst>
          </p:cNvPr>
          <p:cNvSpPr/>
          <p:nvPr/>
        </p:nvSpPr>
        <p:spPr>
          <a:xfrm>
            <a:off x="-7112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0888465-376E-F3EF-9EF7-A4A7E24F915A}"/>
              </a:ext>
            </a:extLst>
          </p:cNvPr>
          <p:cNvGrpSpPr/>
          <p:nvPr/>
        </p:nvGrpSpPr>
        <p:grpSpPr>
          <a:xfrm>
            <a:off x="619286" y="511080"/>
            <a:ext cx="17049427" cy="9295918"/>
            <a:chOff x="8345452" y="-1185253"/>
            <a:chExt cx="7772400" cy="4577260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768EC7FE-C657-2C5C-84C3-75DC97F5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54"/>
            <a:stretch>
              <a:fillRect/>
            </a:stretch>
          </p:blipFill>
          <p:spPr>
            <a:xfrm>
              <a:off x="8345452" y="-1185253"/>
              <a:ext cx="7772400" cy="38068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3B4223-C3E5-A35D-B660-E6F398E72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116"/>
            <a:stretch>
              <a:fillRect/>
            </a:stretch>
          </p:blipFill>
          <p:spPr>
            <a:xfrm>
              <a:off x="8345452" y="2780369"/>
              <a:ext cx="7772400" cy="611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106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999855-B193-FD75-58E5-EDF3D66D0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33ED632-250B-1D08-DFD8-016B31681C6D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60D84F97-EFA6-19D2-9108-B42C2E346F2B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456B885-AA3E-96F9-6C64-AD3C9E9DFF3B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CD71983-E120-C5B8-0879-E34F1B19CB7E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7DBAA75C-0C21-F044-1BB4-3B2BD16920F1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E11D7FA-440E-4B20-1DD1-09EF0EA430C8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4FF00D41-1AE4-22D6-0DFA-76C3C0753ED9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E2F6B7C-82CD-5FA3-296B-C8F3ADD60CF1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74FDB-09DD-EBF7-59EE-E8426480AD6D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0ABC00-6F4D-FC72-B9CD-2EC2D4E01BCF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AC7C1A42-DFE3-85EB-EEA9-C212058D26A1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97E84-DE5E-FA1B-D7E9-088282F50205}"/>
              </a:ext>
            </a:extLst>
          </p:cNvPr>
          <p:cNvSpPr txBox="1"/>
          <p:nvPr/>
        </p:nvSpPr>
        <p:spPr>
          <a:xfrm>
            <a:off x="1668410" y="3946203"/>
            <a:ext cx="7776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Icon-Set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riesig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, Namen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nicht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</a:rPr>
              <a:t>selbsterklärend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7D8312B5-D8C0-DF81-58E7-0590AD0C8B54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E969A28-8383-2C8C-A985-1C46B2BB7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16" r="14286" b="397"/>
          <a:stretch>
            <a:fillRect/>
          </a:stretch>
        </p:blipFill>
        <p:spPr>
          <a:xfrm>
            <a:off x="4185683" y="4636846"/>
            <a:ext cx="4096852" cy="318929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A0739-5969-B182-353A-0BE0EEEE697F}"/>
              </a:ext>
            </a:extLst>
          </p:cNvPr>
          <p:cNvGrpSpPr/>
          <p:nvPr/>
        </p:nvGrpSpPr>
        <p:grpSpPr>
          <a:xfrm>
            <a:off x="12077842" y="4763086"/>
            <a:ext cx="4344265" cy="2996880"/>
            <a:chOff x="8282535" y="-1196905"/>
            <a:chExt cx="7772400" cy="4813955"/>
          </a:xfrm>
        </p:grpSpPr>
        <p:pic>
          <p:nvPicPr>
            <p:cNvPr id="5" name="Picture 4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AEBF387E-E866-AE68-CA9C-1F16F8BA3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-1196905"/>
              <a:ext cx="7772400" cy="43734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D6A102B-9AB3-371D-E9A6-39494C7C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2535" y="2800269"/>
              <a:ext cx="7772400" cy="8167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18540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9BEBB3-3BD0-852A-2DA3-60A042AC1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5D2B7A0-A3A3-D834-F744-EA1C8EE3C352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8A9DEB29-8CC4-BC80-4FB2-57E5BBC1343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258CA07-A6D2-F5BC-0905-FC0A14071AC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3D045148-691C-B3EE-6E94-A8943D5FF28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3252BB50-0DA2-E3DA-B2A8-68D300B32EF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16D3944-1DB3-10E3-A651-4D582F8CC52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pic>
        <p:nvPicPr>
          <p:cNvPr id="5" name="Grafik 4" descr="Ein Bild, das Design enthält.&#10;&#10;KI-generierte Inhalte können fehlerhaft sein.">
            <a:extLst>
              <a:ext uri="{FF2B5EF4-FFF2-40B4-BE49-F238E27FC236}">
                <a16:creationId xmlns:a16="http://schemas.microsoft.com/office/drawing/2014/main" id="{88F585E9-7216-5159-5DB3-ECCCE4A00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739" y="4880760"/>
            <a:ext cx="1494065" cy="274320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911212C-9B3E-0B9B-EA96-52F4F1638C08}"/>
              </a:ext>
            </a:extLst>
          </p:cNvPr>
          <p:cNvSpPr txBox="1"/>
          <p:nvPr/>
        </p:nvSpPr>
        <p:spPr>
          <a:xfrm>
            <a:off x="12152539" y="5783539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Calibri"/>
                <a:cs typeface="Calibri"/>
              </a:rPr>
              <a:t>Android-Handy</a:t>
            </a:r>
          </a:p>
          <a:p>
            <a:r>
              <a:rPr lang="en-US" sz="2400" dirty="0" err="1">
                <a:ea typeface="Calibri"/>
                <a:cs typeface="Calibri"/>
              </a:rPr>
              <a:t>ausgeliehen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2ABCF078-DD45-5136-8F59-46C3A4D83616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50DE5FBB-FAF2-DD27-4E23-A9E4B4BD5424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AD79AB90-EEF4-1B7E-2E25-782E11E62413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827A41EF-00A5-0326-2860-046ADB345B07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4226838F-DDC3-DEE2-FCC5-68F8A8D8B2B4}"/>
              </a:ext>
            </a:extLst>
          </p:cNvPr>
          <p:cNvSpPr txBox="1"/>
          <p:nvPr/>
        </p:nvSpPr>
        <p:spPr>
          <a:xfrm>
            <a:off x="1705732" y="3946203"/>
            <a:ext cx="673075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>
                <a:latin typeface="Arial"/>
                <a:cs typeface="Arial"/>
              </a:rPr>
              <a:t>ML Kit </a:t>
            </a:r>
            <a:r>
              <a:rPr lang="en-US" sz="2800" b="1" err="1">
                <a:latin typeface="Arial"/>
                <a:cs typeface="Arial"/>
              </a:rPr>
              <a:t>läuft</a:t>
            </a:r>
            <a:r>
              <a:rPr lang="en-US" sz="2800" b="1">
                <a:latin typeface="Arial"/>
                <a:cs typeface="Arial"/>
              </a:rPr>
              <a:t> </a:t>
            </a:r>
            <a:r>
              <a:rPr lang="en-US" sz="2800" b="1" err="1">
                <a:latin typeface="Arial"/>
                <a:cs typeface="Arial"/>
              </a:rPr>
              <a:t>nicht</a:t>
            </a:r>
            <a:r>
              <a:rPr lang="en-US" sz="2800" b="1">
                <a:latin typeface="Arial"/>
                <a:cs typeface="Arial"/>
              </a:rPr>
              <a:t> </a:t>
            </a:r>
            <a:r>
              <a:rPr lang="en-US" sz="2800" b="1" err="1">
                <a:latin typeface="Arial"/>
                <a:cs typeface="Arial"/>
              </a:rPr>
              <a:t>im</a:t>
            </a:r>
            <a:r>
              <a:rPr lang="en-US" sz="2800" b="1">
                <a:latin typeface="Arial"/>
                <a:cs typeface="Arial"/>
              </a:rPr>
              <a:t> Android Emulator</a:t>
            </a:r>
            <a:endParaRPr lang="en-US" sz="28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 descr="Ein Bild, das Text, Schrift enthält.&#10;&#10;KI-generierte Inhalte können fehlerhaft sein.">
            <a:extLst>
              <a:ext uri="{FF2B5EF4-FFF2-40B4-BE49-F238E27FC236}">
                <a16:creationId xmlns:a16="http://schemas.microsoft.com/office/drawing/2014/main" id="{DB44BF38-AE8D-61E3-A0D9-B9A5420C3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1149" y="5608488"/>
            <a:ext cx="84201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507B1-CDE4-0C2E-5AFD-29553F05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F339748B-DB47-1021-9426-26139A1575A8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4A21876-351A-4063-D5AD-3F3027E4206C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54F7EE3-67B6-989C-8226-70C462985C7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D7A11EF-D2DC-03D4-A0EB-B3DA7F0A26FF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1CBB7070-5B60-0638-A257-5A70CD891E4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BDE03FAF-3831-96E3-7750-9094024D8703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F3D2D9C2-E0AB-1389-8F81-A88C5055F637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1E0CE1A2-96D4-8E06-C704-8CFB0D305703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46ECC3D0-B7FA-4619-EC0E-930E23AA4048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77717EF0-5B99-AB59-0C55-B5E0DC33F0C6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ADDA19B-6E7A-7D78-3B33-D547B6838108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19C53C6C-A4AA-9107-6835-6E9508F54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1E7930-017C-8378-C19D-60A7FC151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297" y="5654382"/>
            <a:ext cx="4169400" cy="297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2100AD-36C2-4803-E572-9C5E63A9BB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297" y="6604721"/>
            <a:ext cx="4169400" cy="2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552D5C-AC8F-CD2A-65AF-46DE372D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A4490157-BBD0-308E-F09C-1E4BF16E3748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7B27D97-666E-0FBA-E60A-304E37C9B75F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1AA1438-3E35-0E0A-31F5-C2D08B0AD40F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91E6149-E866-482F-3CD3-0E8608D346BF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A4F4DF5-9E99-E2EC-62D1-671FFB003435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4166B3AF-5717-4018-07E5-191B0681A859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E9FB9D17-558B-7A35-15FD-F061FF4B46E8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D6F016E7-9EFD-3CAA-9AEB-05B4785BE65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50D02DC6-535C-5A8A-F9FA-F0FC2E02D97A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192B33FD-88B1-43E9-6A48-6FB7F87DF569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AC951568-31DC-90ED-2CB5-7F3DEBAB57E8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F4E36A06-0ECA-D632-91D3-A0302D589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0A27D-FBD3-B47C-8256-745EE77143DB}"/>
              </a:ext>
            </a:extLst>
          </p:cNvPr>
          <p:cNvSpPr/>
          <p:nvPr/>
        </p:nvSpPr>
        <p:spPr>
          <a:xfrm>
            <a:off x="-71120" y="0"/>
            <a:ext cx="18430240" cy="10287000"/>
          </a:xfrm>
          <a:prstGeom prst="rect">
            <a:avLst/>
          </a:prstGeom>
          <a:solidFill>
            <a:srgbClr val="BFBFBF">
              <a:alpha val="490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A1B91-43B6-D1A5-A0C9-BC62D983A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98" y="4160233"/>
            <a:ext cx="13344505" cy="9531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C2FAB7-04B1-51FC-FD5C-A9DDA2ED9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598" y="6227875"/>
            <a:ext cx="13344505" cy="7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309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41669A-72E8-F80B-9719-904479D32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A1B73B54-F73C-4434-205B-27CD1C16E261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0A47D43-4BCC-91B7-9FDA-13B645C57BEB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731E1723-2D8F-ADA2-93A6-62044FC01161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D0E56496-EB52-DDD6-2B43-024E5347BE1B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226D6426-71C9-5D6B-C6BE-442C2EF1EE66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C6199D6E-CFC0-DAB4-616D-72BDFB168920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A30FAA55-DFEC-52DD-C2FF-4524436368D9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riangle 8">
            <a:extLst>
              <a:ext uri="{FF2B5EF4-FFF2-40B4-BE49-F238E27FC236}">
                <a16:creationId xmlns:a16="http://schemas.microsoft.com/office/drawing/2014/main" id="{DE254F1B-177C-1166-63D6-1EB1F7F0F912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1">
            <a:extLst>
              <a:ext uri="{FF2B5EF4-FFF2-40B4-BE49-F238E27FC236}">
                <a16:creationId xmlns:a16="http://schemas.microsoft.com/office/drawing/2014/main" id="{2FFCF36A-A52A-65FD-8CC4-98BDF4B2E2FA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36">
            <a:extLst>
              <a:ext uri="{FF2B5EF4-FFF2-40B4-BE49-F238E27FC236}">
                <a16:creationId xmlns:a16="http://schemas.microsoft.com/office/drawing/2014/main" id="{A164F250-0D07-8A0E-D70D-29EB1EDC4FF8}"/>
              </a:ext>
            </a:extLst>
          </p:cNvPr>
          <p:cNvSpPr txBox="1"/>
          <p:nvPr/>
        </p:nvSpPr>
        <p:spPr>
          <a:xfrm>
            <a:off x="11396429" y="3946203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B128DB0-5702-8A8D-DB5E-D6C384925A03}"/>
              </a:ext>
            </a:extLst>
          </p:cNvPr>
          <p:cNvSpPr txBox="1"/>
          <p:nvPr/>
        </p:nvSpPr>
        <p:spPr>
          <a:xfrm>
            <a:off x="1705732" y="3946203"/>
            <a:ext cx="346120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800" b="1" dirty="0" err="1">
                <a:latin typeface="Arial"/>
                <a:cs typeface="Arial"/>
              </a:rPr>
              <a:t>Modulabhängigkeit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screenshot of a device&#10;&#10;AI-generated content may be incorrect.">
            <a:extLst>
              <a:ext uri="{FF2B5EF4-FFF2-40B4-BE49-F238E27FC236}">
                <a16:creationId xmlns:a16="http://schemas.microsoft.com/office/drawing/2014/main" id="{8AD946ED-0BE2-A198-DACE-3E860747F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8" t="42714" r="4008" b="33568"/>
          <a:stretch>
            <a:fillRect/>
          </a:stretch>
        </p:blipFill>
        <p:spPr>
          <a:xfrm>
            <a:off x="3040121" y="4771333"/>
            <a:ext cx="5964030" cy="2920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34D507-99AA-87ED-38DC-91CFA5DF8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420" y="5681686"/>
            <a:ext cx="3787150" cy="270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65022-D711-5114-B6AF-A0256CDF83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420" y="6605021"/>
            <a:ext cx="3787150" cy="20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0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50"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8BB321-3D72-6D48-22A7-8788EE38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9B763D6E-9D8A-4D26-8FE5-FC0BC1FE86E1}"/>
              </a:ext>
            </a:extLst>
          </p:cNvPr>
          <p:cNvSpPr txBox="1"/>
          <p:nvPr/>
        </p:nvSpPr>
        <p:spPr>
          <a:xfrm>
            <a:off x="1028700" y="2607471"/>
            <a:ext cx="8563874" cy="10264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Einschränkungen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B4F8BF9A-2FE6-A3D6-2F01-7A8EF980137F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D734001-9BA8-5DCB-5078-24A367EF22B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7F8B19C1-8B41-1859-FBFA-00DD6FC45EEC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5D66842-5626-1CB7-90CB-0BC7D6BDEFA3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D95BFD7-73CD-3584-8033-A49CF186F74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7BF359-653F-4EAA-5C49-BF0431B29BC9}"/>
              </a:ext>
            </a:extLst>
          </p:cNvPr>
          <p:cNvGrpSpPr/>
          <p:nvPr/>
        </p:nvGrpSpPr>
        <p:grpSpPr>
          <a:xfrm>
            <a:off x="1098022" y="4228095"/>
            <a:ext cx="4783145" cy="4395022"/>
            <a:chOff x="1098022" y="4228095"/>
            <a:chExt cx="4783145" cy="439502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5A9A575-8C43-9460-49F1-F7C9F20458B8}"/>
                </a:ext>
              </a:extLst>
            </p:cNvPr>
            <p:cNvSpPr/>
            <p:nvPr/>
          </p:nvSpPr>
          <p:spPr>
            <a:xfrm>
              <a:off x="1098022" y="4228097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555E9A8-EA5B-01BF-5198-BDB1036A4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8022" y="4228096"/>
              <a:ext cx="4658542" cy="334197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2368D2-40FE-8C47-9D0C-5786F5E2D06E}"/>
                </a:ext>
              </a:extLst>
            </p:cNvPr>
            <p:cNvSpPr txBox="1"/>
            <p:nvPr/>
          </p:nvSpPr>
          <p:spPr>
            <a:xfrm>
              <a:off x="1123133" y="7792120"/>
              <a:ext cx="475803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Für IOS und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Andriod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entwickelt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, </a:t>
              </a:r>
            </a:p>
            <a:p>
              <a:pPr algn="ctr"/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nicht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MacOs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und Windows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F62C2C6-FD65-F095-711D-16D45560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418" y="5219369"/>
              <a:ext cx="1359428" cy="135942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ADD0CE-5F4A-A131-8A26-72F9F5D3C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55930" y="4300727"/>
              <a:ext cx="1191574" cy="1040214"/>
            </a:xfrm>
            <a:prstGeom prst="rect">
              <a:avLst/>
            </a:prstGeom>
          </p:spPr>
        </p:pic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F0B76F2F-7C6F-CA16-CCA7-204649043920}"/>
                </a:ext>
              </a:extLst>
            </p:cNvPr>
            <p:cNvSpPr/>
            <p:nvPr/>
          </p:nvSpPr>
          <p:spPr>
            <a:xfrm rot="16200000">
              <a:off x="1781417" y="3569811"/>
              <a:ext cx="3341976" cy="4658543"/>
            </a:xfrm>
            <a:prstGeom prst="rtTriangle">
              <a:avLst/>
            </a:prstGeom>
            <a:solidFill>
              <a:schemeClr val="bg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5639548-A25D-8E5F-B616-DE224E0E2B7D}"/>
                </a:ext>
              </a:extLst>
            </p:cNvPr>
            <p:cNvGrpSpPr/>
            <p:nvPr/>
          </p:nvGrpSpPr>
          <p:grpSpPr>
            <a:xfrm>
              <a:off x="2754467" y="5110274"/>
              <a:ext cx="2923711" cy="2314144"/>
              <a:chOff x="2754467" y="4726813"/>
              <a:chExt cx="2923711" cy="231414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2FFFFAD1-F486-99C0-E7FE-C1BEB36BC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754467" y="6000743"/>
                <a:ext cx="1093037" cy="104021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E2852AA-8B54-E0DC-8CE9-8EE01556C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47504" y="4726813"/>
                <a:ext cx="1830674" cy="1830674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33A2F7-5D56-DF45-4711-223A95EFA097}"/>
              </a:ext>
            </a:extLst>
          </p:cNvPr>
          <p:cNvGrpSpPr/>
          <p:nvPr/>
        </p:nvGrpSpPr>
        <p:grpSpPr>
          <a:xfrm>
            <a:off x="12391208" y="4228096"/>
            <a:ext cx="4658542" cy="4395019"/>
            <a:chOff x="12391208" y="4228096"/>
            <a:chExt cx="4658542" cy="439501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5D0317-AD97-B80A-33D4-ED79F0CCE622}"/>
                </a:ext>
              </a:extLst>
            </p:cNvPr>
            <p:cNvSpPr/>
            <p:nvPr/>
          </p:nvSpPr>
          <p:spPr>
            <a:xfrm>
              <a:off x="12391208" y="4228096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5CF98D8-64EC-162E-0C59-30ED55B2A515}"/>
                </a:ext>
              </a:extLst>
            </p:cNvPr>
            <p:cNvSpPr txBox="1"/>
            <p:nvPr/>
          </p:nvSpPr>
          <p:spPr>
            <a:xfrm>
              <a:off x="12516185" y="7792118"/>
              <a:ext cx="43316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Physisches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Gerät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  <a:r>
                <a:rPr lang="en-US" sz="2400" err="1">
                  <a:solidFill>
                    <a:srgbClr val="000000"/>
                  </a:solidFill>
                  <a:latin typeface="TT Fors"/>
                </a:rPr>
                <a:t>notwendig</a:t>
              </a:r>
              <a:r>
                <a:rPr lang="en-US" sz="2400">
                  <a:solidFill>
                    <a:srgbClr val="000000"/>
                  </a:solidFill>
                  <a:latin typeface="TT Fors"/>
                </a:rPr>
                <a:t> </a:t>
              </a:r>
            </a:p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</a:rPr>
                <a:t>(Android)</a:t>
              </a:r>
              <a:endPara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5F3F54-68F4-A9B2-A26D-90BFD88C0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2975417" y="4388220"/>
              <a:ext cx="2930157" cy="3021724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9F7223B-524B-8DB9-02CF-D7D6C3940F0B}"/>
              </a:ext>
            </a:extLst>
          </p:cNvPr>
          <p:cNvGrpSpPr/>
          <p:nvPr/>
        </p:nvGrpSpPr>
        <p:grpSpPr>
          <a:xfrm>
            <a:off x="6610293" y="4228097"/>
            <a:ext cx="5067414" cy="4395019"/>
            <a:chOff x="6610293" y="4228097"/>
            <a:chExt cx="5067414" cy="43950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49967E3-DE7F-B7DE-F247-C6B928AFAA24}"/>
                </a:ext>
              </a:extLst>
            </p:cNvPr>
            <p:cNvSpPr/>
            <p:nvPr/>
          </p:nvSpPr>
          <p:spPr>
            <a:xfrm>
              <a:off x="6744615" y="4228097"/>
              <a:ext cx="4658542" cy="3341977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9DBDC4-6B9B-44FF-85AD-9066D9B9A99F}"/>
                </a:ext>
              </a:extLst>
            </p:cNvPr>
            <p:cNvSpPr txBox="1"/>
            <p:nvPr/>
          </p:nvSpPr>
          <p:spPr>
            <a:xfrm>
              <a:off x="6610293" y="7792119"/>
              <a:ext cx="50674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Erfordert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Kamera-</a:t>
              </a:r>
              <a:r>
                <a:rPr lang="en-US" sz="24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Berechtigungen</a:t>
              </a:r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</a:p>
            <a:p>
              <a:pPr algn="ctr"/>
              <a:r>
                <a:rPr lang="en-US" sz="24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(Android &amp; IOS)</a:t>
              </a:r>
            </a:p>
          </p:txBody>
        </p:sp>
        <p:pic>
          <p:nvPicPr>
            <p:cNvPr id="17" name="Picture 16" descr="A screenshot of a barcode scanner&#10;&#10;AI-generated content may be incorrect.">
              <a:extLst>
                <a:ext uri="{FF2B5EF4-FFF2-40B4-BE49-F238E27FC236}">
                  <a16:creationId xmlns:a16="http://schemas.microsoft.com/office/drawing/2014/main" id="{C35E9E1B-0576-ACE6-2D09-FA96799AF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61" t="39186" r="12251" b="37917"/>
            <a:stretch>
              <a:fillRect/>
            </a:stretch>
          </p:blipFill>
          <p:spPr>
            <a:xfrm>
              <a:off x="6920755" y="4492594"/>
              <a:ext cx="4306262" cy="2812975"/>
            </a:xfrm>
            <a:prstGeom prst="roundRect">
              <a:avLst>
                <a:gd name="adj" fmla="val 10215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879786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FFFFE">
                <a:alpha val="100000"/>
              </a:srgbClr>
            </a:gs>
            <a:gs pos="100000">
              <a:srgbClr val="E6E6E6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FD221D-0336-C07E-232C-D799FAC7C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739C4BF8-5CEE-742E-BD5C-7159D28BC80B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2809655-4DBA-605D-70E1-CB8F2687019E}"/>
              </a:ext>
            </a:extLst>
          </p:cNvPr>
          <p:cNvSpPr txBox="1"/>
          <p:nvPr/>
        </p:nvSpPr>
        <p:spPr>
          <a:xfrm>
            <a:off x="12270325" y="858837"/>
            <a:ext cx="5255675" cy="271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239"/>
              </a:lnSpc>
            </a:pPr>
            <a:endParaRPr lang="en-US" sz="1550">
              <a:solidFill>
                <a:srgbClr val="2E2E2E"/>
              </a:solidFill>
              <a:latin typeface="TT Fors"/>
              <a:ea typeface="TT Fors"/>
              <a:cs typeface="TT Fors"/>
            </a:endParaRPr>
          </a:p>
        </p:txBody>
      </p:sp>
      <p:grpSp>
        <p:nvGrpSpPr>
          <p:cNvPr id="8" name="Group 8">
            <a:extLst>
              <a:ext uri="{FF2B5EF4-FFF2-40B4-BE49-F238E27FC236}">
                <a16:creationId xmlns:a16="http://schemas.microsoft.com/office/drawing/2014/main" id="{CC11AF94-1A23-F211-67D5-3640064DA21B}"/>
              </a:ext>
            </a:extLst>
          </p:cNvPr>
          <p:cNvGrpSpPr/>
          <p:nvPr/>
        </p:nvGrpSpPr>
        <p:grpSpPr>
          <a:xfrm>
            <a:off x="762000" y="532765"/>
            <a:ext cx="5255675" cy="597300"/>
            <a:chOff x="0" y="-38100"/>
            <a:chExt cx="7007567" cy="796399"/>
          </a:xfrm>
        </p:grpSpPr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F24A6C73-A2E3-A8D2-CBA8-3F8BD496DB14}"/>
                </a:ext>
              </a:extLst>
            </p:cNvPr>
            <p:cNvSpPr txBox="1"/>
            <p:nvPr/>
          </p:nvSpPr>
          <p:spPr>
            <a:xfrm>
              <a:off x="0" y="-38100"/>
              <a:ext cx="4190392" cy="4182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59"/>
                </a:lnSpc>
              </a:pPr>
              <a:endPara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endParaRPr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B1FFE68A-EC19-A5EA-32CE-40B1B0F5113B}"/>
                </a:ext>
              </a:extLst>
            </p:cNvPr>
            <p:cNvSpPr txBox="1"/>
            <p:nvPr/>
          </p:nvSpPr>
          <p:spPr>
            <a:xfrm>
              <a:off x="0" y="396662"/>
              <a:ext cx="7007567" cy="361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2239"/>
                </a:lnSpc>
              </a:pPr>
              <a:endParaRPr lang="en-US" sz="1599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sp>
        <p:nvSpPr>
          <p:cNvPr id="11" name="TextBox 11">
            <a:extLst>
              <a:ext uri="{FF2B5EF4-FFF2-40B4-BE49-F238E27FC236}">
                <a16:creationId xmlns:a16="http://schemas.microsoft.com/office/drawing/2014/main" id="{E36322C9-6E18-1CCA-B2B0-A18C5D130F0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13" name="TextBox 45">
            <a:extLst>
              <a:ext uri="{FF2B5EF4-FFF2-40B4-BE49-F238E27FC236}">
                <a16:creationId xmlns:a16="http://schemas.microsoft.com/office/drawing/2014/main" id="{9BD65388-76D5-B5DD-74E8-5B33AA6606B9}"/>
              </a:ext>
            </a:extLst>
          </p:cNvPr>
          <p:cNvSpPr txBox="1"/>
          <p:nvPr/>
        </p:nvSpPr>
        <p:spPr>
          <a:xfrm>
            <a:off x="1404257" y="2574814"/>
            <a:ext cx="5227460" cy="1046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spc="-274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Aufgabe</a:t>
            </a:r>
            <a:endParaRPr lang="en-US" sz="7700" b="1" spc="-385" dirty="0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14" name="Group 48">
            <a:extLst>
              <a:ext uri="{FF2B5EF4-FFF2-40B4-BE49-F238E27FC236}">
                <a16:creationId xmlns:a16="http://schemas.microsoft.com/office/drawing/2014/main" id="{64A93AD3-5E91-CDDB-4141-69131902FBB7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15" name="Freeform 49">
              <a:extLst>
                <a:ext uri="{FF2B5EF4-FFF2-40B4-BE49-F238E27FC236}">
                  <a16:creationId xmlns:a16="http://schemas.microsoft.com/office/drawing/2014/main" id="{18E283E0-9BD9-C2BC-3410-43CFB912163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DD668FB6-86C9-76F2-6770-D02E9541AD60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D9BA8916-16DF-E7FC-1171-A902CF945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045" y="-5498425"/>
            <a:ext cx="7772400" cy="4694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11CA94-746F-1661-4757-424D11E8BF3B}"/>
              </a:ext>
            </a:extLst>
          </p:cNvPr>
          <p:cNvSpPr txBox="1"/>
          <p:nvPr/>
        </p:nvSpPr>
        <p:spPr>
          <a:xfrm>
            <a:off x="1332068" y="3701351"/>
            <a:ext cx="13982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/>
              <a:t>Erstellen</a:t>
            </a:r>
            <a:r>
              <a:rPr lang="en-US" sz="3200" b="1" dirty="0"/>
              <a:t> </a:t>
            </a:r>
            <a:r>
              <a:rPr lang="en-US" sz="3200" b="1" dirty="0" err="1"/>
              <a:t>einer</a:t>
            </a:r>
            <a:r>
              <a:rPr lang="en-US" sz="3200" b="1" dirty="0"/>
              <a:t> Android- </a:t>
            </a:r>
            <a:r>
              <a:rPr lang="en-US" sz="3200" b="1" dirty="0" err="1"/>
              <a:t>oder</a:t>
            </a:r>
            <a:r>
              <a:rPr lang="en-US" sz="3200" b="1" dirty="0"/>
              <a:t> iOS-App </a:t>
            </a:r>
            <a:r>
              <a:rPr lang="en-US" sz="3200" b="1" dirty="0" err="1"/>
              <a:t>zum</a:t>
            </a:r>
            <a:r>
              <a:rPr lang="en-US" sz="3200" b="1" dirty="0"/>
              <a:t> </a:t>
            </a:r>
            <a:r>
              <a:rPr lang="en-US" sz="3200" b="1" dirty="0" err="1"/>
              <a:t>Scannen</a:t>
            </a:r>
            <a:r>
              <a:rPr lang="en-US" sz="3200" b="1" dirty="0"/>
              <a:t> und </a:t>
            </a:r>
            <a:r>
              <a:rPr lang="en-US" sz="3200" b="1" dirty="0" err="1"/>
              <a:t>Verwalten</a:t>
            </a:r>
            <a:r>
              <a:rPr lang="en-US" sz="3200" b="1" dirty="0"/>
              <a:t> von Barcodes.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01C8FE-2ED2-2D5F-C8A2-5993A447C9B4}"/>
              </a:ext>
            </a:extLst>
          </p:cNvPr>
          <p:cNvSpPr txBox="1"/>
          <p:nvPr/>
        </p:nvSpPr>
        <p:spPr>
          <a:xfrm>
            <a:off x="1404257" y="5108051"/>
            <a:ext cx="184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2EA489-4D25-342D-8AF7-4EDE39200C3E}"/>
              </a:ext>
            </a:extLst>
          </p:cNvPr>
          <p:cNvSpPr txBox="1"/>
          <p:nvPr/>
        </p:nvSpPr>
        <p:spPr>
          <a:xfrm>
            <a:off x="1829228" y="7716687"/>
            <a:ext cx="527325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Persistieren</a:t>
            </a:r>
            <a:r>
              <a:rPr lang="en-US" sz="2400" dirty="0"/>
              <a:t> der </a:t>
            </a:r>
            <a:r>
              <a:rPr lang="en-US" sz="2400" dirty="0" err="1"/>
              <a:t>gescannten</a:t>
            </a:r>
            <a:r>
              <a:rPr lang="en-US" sz="2400" dirty="0"/>
              <a:t> Barcodes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5B73DA-F5DB-4F21-FDD0-252C1DB0F096}"/>
              </a:ext>
            </a:extLst>
          </p:cNvPr>
          <p:cNvSpPr txBox="1"/>
          <p:nvPr/>
        </p:nvSpPr>
        <p:spPr>
          <a:xfrm>
            <a:off x="11658549" y="6857411"/>
            <a:ext cx="3724001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Löschen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von Barcodes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C76F1F-032F-108E-FF14-53AE32B129F6}"/>
              </a:ext>
            </a:extLst>
          </p:cNvPr>
          <p:cNvSpPr txBox="1"/>
          <p:nvPr/>
        </p:nvSpPr>
        <p:spPr>
          <a:xfrm>
            <a:off x="7350083" y="5167787"/>
            <a:ext cx="91440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Barcodes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einem</a:t>
            </a:r>
            <a:r>
              <a:rPr lang="en-US" sz="2400" dirty="0"/>
              <a:t> Wert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Typ</a:t>
            </a:r>
            <a:r>
              <a:rPr lang="en-US" sz="2400" dirty="0"/>
              <a:t> “URL” </a:t>
            </a:r>
            <a:r>
              <a:rPr lang="en-US" sz="2400" dirty="0" err="1"/>
              <a:t>im</a:t>
            </a:r>
            <a:r>
              <a:rPr lang="en-US" sz="2400" dirty="0"/>
              <a:t> In-App-Browser </a:t>
            </a:r>
            <a:r>
              <a:rPr lang="en-US" sz="2400" dirty="0" err="1"/>
              <a:t>öffnen</a:t>
            </a:r>
            <a:endParaRPr lang="en-US" sz="2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DD6E2D-F224-E435-B2F3-72AA2970E163}"/>
              </a:ext>
            </a:extLst>
          </p:cNvPr>
          <p:cNvSpPr txBox="1"/>
          <p:nvPr/>
        </p:nvSpPr>
        <p:spPr>
          <a:xfrm>
            <a:off x="7801445" y="8361224"/>
            <a:ext cx="91440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Barcodes </a:t>
            </a:r>
            <a:r>
              <a:rPr lang="en-US" sz="2400" dirty="0" err="1"/>
              <a:t>mit</a:t>
            </a:r>
            <a:r>
              <a:rPr lang="en-US" sz="2400" dirty="0"/>
              <a:t> </a:t>
            </a:r>
            <a:r>
              <a:rPr lang="en-US" sz="2400" dirty="0" err="1"/>
              <a:t>einem</a:t>
            </a:r>
            <a:r>
              <a:rPr lang="en-US" sz="2400" dirty="0"/>
              <a:t> Wert </a:t>
            </a:r>
            <a:r>
              <a:rPr lang="en-US" sz="2400" dirty="0" err="1"/>
              <a:t>vom</a:t>
            </a:r>
            <a:r>
              <a:rPr lang="en-US" sz="2400" dirty="0"/>
              <a:t> </a:t>
            </a:r>
            <a:r>
              <a:rPr lang="en-US" sz="2400" dirty="0" err="1"/>
              <a:t>Typ</a:t>
            </a:r>
            <a:r>
              <a:rPr lang="en-US" sz="2400" dirty="0"/>
              <a:t> “PHONE” </a:t>
            </a:r>
            <a:r>
              <a:rPr lang="en-US" sz="2400" dirty="0" err="1"/>
              <a:t>als</a:t>
            </a:r>
            <a:r>
              <a:rPr lang="en-US" sz="2400" dirty="0"/>
              <a:t> </a:t>
            </a:r>
            <a:r>
              <a:rPr lang="en-US" sz="2400" dirty="0" err="1"/>
              <a:t>Anruf</a:t>
            </a:r>
            <a:r>
              <a:rPr lang="en-US" sz="2400" dirty="0"/>
              <a:t> </a:t>
            </a:r>
            <a:r>
              <a:rPr lang="en-US" sz="2400" dirty="0" err="1"/>
              <a:t>öffnen</a:t>
            </a:r>
            <a:endParaRPr lang="en-US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5676DF-8A75-ACB0-7EC5-28624C30441E}"/>
              </a:ext>
            </a:extLst>
          </p:cNvPr>
          <p:cNvSpPr txBox="1"/>
          <p:nvPr/>
        </p:nvSpPr>
        <p:spPr>
          <a:xfrm>
            <a:off x="2447998" y="5756859"/>
            <a:ext cx="327642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 err="1"/>
              <a:t>Scannen</a:t>
            </a:r>
            <a:r>
              <a:rPr lang="en-US" sz="2400" dirty="0"/>
              <a:t> von Barcodes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829BE1-C318-F7C9-DD7C-8666C979A5B2}"/>
              </a:ext>
            </a:extLst>
          </p:cNvPr>
          <p:cNvSpPr txBox="1"/>
          <p:nvPr/>
        </p:nvSpPr>
        <p:spPr>
          <a:xfrm>
            <a:off x="7104181" y="6239935"/>
            <a:ext cx="3730596" cy="1234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spc="-274" dirty="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Funktionen</a:t>
            </a:r>
            <a:endParaRPr lang="en-US" sz="5400" b="1" spc="-274" dirty="0">
              <a:solidFill>
                <a:srgbClr val="000000"/>
              </a:solidFill>
              <a:latin typeface="TT Norms Bold"/>
              <a:ea typeface="TT Norms Bold"/>
              <a:cs typeface="TT Norms Bold"/>
            </a:endParaRPr>
          </a:p>
        </p:txBody>
      </p:sp>
    </p:spTree>
    <p:extLst>
      <p:ext uri="{BB962C8B-B14F-4D97-AF65-F5344CB8AC3E}">
        <p14:creationId xmlns:p14="http://schemas.microsoft.com/office/powerpoint/2010/main" val="247091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  <p:bldP spid="29" grpId="0"/>
      <p:bldP spid="30" grpId="0"/>
      <p:bldP spid="31" grpId="0"/>
      <p:bldP spid="3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139FA2-8362-B299-420B-FEE9131EF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50E909BC-DF9E-C869-FD77-5EF53DC13B8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err="1">
                <a:latin typeface="TT Norms Bold"/>
              </a:rPr>
              <a:t>Verwendete</a:t>
            </a:r>
            <a:r>
              <a:rPr lang="en-US" sz="8000" b="1">
                <a:latin typeface="TT Norms Bold"/>
              </a:rPr>
              <a:t> 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76526D2-EE9C-AC85-8820-6D112D2FF484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0CB72DB6-12B9-B6FD-1E2C-67B0CD45BA38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2BA151ED-1970-AF6A-BCEE-580FB16F941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94F1789-01A6-FFF9-B74E-E143103DB17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FEBD6104-E651-0043-9816-7269D36D9E2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F1790-B55D-3063-94A8-07E043768ABB}"/>
              </a:ext>
            </a:extLst>
          </p:cNvPr>
          <p:cNvSpPr txBox="1"/>
          <p:nvPr/>
        </p:nvSpPr>
        <p:spPr>
          <a:xfrm>
            <a:off x="1111828" y="4603443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@capacitor-</a:t>
            </a:r>
            <a:r>
              <a:rPr lang="en-US" sz="36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/barcode-scanning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A0EB15-ACDC-345A-963F-E83A5D8CF4D5}"/>
              </a:ext>
            </a:extLst>
          </p:cNvPr>
          <p:cNvSpPr txBox="1"/>
          <p:nvPr/>
        </p:nvSpPr>
        <p:spPr>
          <a:xfrm>
            <a:off x="10171750" y="4603443"/>
            <a:ext cx="4897495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T Fors"/>
                <a:ea typeface="TT Fors"/>
                <a:cs typeface="TT Fors"/>
              </a:rPr>
              <a:t>@capacitor/clipboard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C84524-C0D5-623D-BD24-FE501D7C735D}"/>
              </a:ext>
            </a:extLst>
          </p:cNvPr>
          <p:cNvSpPr txBox="1"/>
          <p:nvPr/>
        </p:nvSpPr>
        <p:spPr>
          <a:xfrm>
            <a:off x="1124281" y="7773954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@capacitor/share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F19BC-0C68-9268-43B4-0B920F9D7E2C}"/>
              </a:ext>
            </a:extLst>
          </p:cNvPr>
          <p:cNvSpPr txBox="1"/>
          <p:nvPr/>
        </p:nvSpPr>
        <p:spPr>
          <a:xfrm>
            <a:off x="1098022" y="6188699"/>
            <a:ext cx="8364682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</a:t>
            </a:r>
            <a:r>
              <a:rPr lang="en-US" sz="36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capawesome</a:t>
            </a: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/capacitor-file-picker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E47EAA-9A5E-8AB7-508A-2BFCFE929BB0}"/>
              </a:ext>
            </a:extLst>
          </p:cNvPr>
          <p:cNvSpPr txBox="1"/>
          <p:nvPr/>
        </p:nvSpPr>
        <p:spPr>
          <a:xfrm>
            <a:off x="10171750" y="7773954"/>
            <a:ext cx="4580100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7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T Fors"/>
                <a:ea typeface="TT Fors"/>
                <a:cs typeface="TT Fors"/>
              </a:rPr>
              <a:t>@capacitor/browser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61E717-4FAA-BB94-0D55-B21FEF19D745}"/>
              </a:ext>
            </a:extLst>
          </p:cNvPr>
          <p:cNvSpPr txBox="1"/>
          <p:nvPr/>
        </p:nvSpPr>
        <p:spPr>
          <a:xfrm>
            <a:off x="10171750" y="6188699"/>
            <a:ext cx="5391219" cy="528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ts val="3079"/>
              </a:lnSpc>
              <a:defRPr/>
            </a:pPr>
            <a:r>
              <a:rPr lang="en-US" sz="36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@capacitor/preferences</a:t>
            </a:r>
          </a:p>
        </p:txBody>
      </p:sp>
    </p:spTree>
    <p:extLst>
      <p:ext uri="{BB962C8B-B14F-4D97-AF65-F5344CB8AC3E}">
        <p14:creationId xmlns:p14="http://schemas.microsoft.com/office/powerpoint/2010/main" val="150580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7AE397-4FF8-104A-910D-A42030415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6CC9B861-F9CC-76A6-9A61-DEF5AF07A821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F1C7ED5A-C6CF-BCB8-010D-EBB6F613742F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109F8364-DC3F-5F96-CBB9-B8EC869174F4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A865C6BD-DBCD-2FEE-8A60-FF73BD332E01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3B75DBF7-9F95-586A-0B37-30071C6B514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49949-EB29-D0C2-752B-C87C76D0A796}"/>
              </a:ext>
            </a:extLst>
          </p:cNvPr>
          <p:cNvSpPr txBox="1"/>
          <p:nvPr/>
        </p:nvSpPr>
        <p:spPr>
          <a:xfrm>
            <a:off x="1098022" y="4087665"/>
            <a:ext cx="12188536" cy="1583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@capacitor-</a:t>
            </a:r>
            <a:r>
              <a:rPr lang="en-US" sz="2400" b="1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/barcode-scanning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  <a:p>
            <a:pPr marL="342900" indent="-342900">
              <a:lnSpc>
                <a:spcPts val="3079"/>
              </a:lnSpc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mithilfe</a:t>
            </a:r>
            <a:r>
              <a:rPr lang="en-US" sz="240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von Google's </a:t>
            </a:r>
            <a:r>
              <a:rPr lang="en-US" sz="240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MLKit</a:t>
            </a: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14E95363-F862-CD93-FB57-1FB603066B61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C1937F-B925-BCB0-D3E6-63E325B09D7D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35FFC70-1B14-CF3B-A6A3-B73EEE91A04A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A6A4D09-3524-D939-CDD8-9246FA84E9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9045E05C-20C0-7C01-7EF1-950143CFD79D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2C55629A-FECF-54FF-3342-5BC19741977F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8AD724-8C5C-16C7-4979-BD1380B4C8ED}"/>
              </a:ext>
            </a:extLst>
          </p:cNvPr>
          <p:cNvGrpSpPr/>
          <p:nvPr/>
        </p:nvGrpSpPr>
        <p:grpSpPr>
          <a:xfrm>
            <a:off x="10387998" y="2106939"/>
            <a:ext cx="6878059" cy="765721"/>
            <a:chOff x="10668000" y="2019300"/>
            <a:chExt cx="6878059" cy="765721"/>
          </a:xfrm>
        </p:grpSpPr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7D6DD003-5025-0F96-9F00-29C3FE514E29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39">
              <a:extLst>
                <a:ext uri="{FF2B5EF4-FFF2-40B4-BE49-F238E27FC236}">
                  <a16:creationId xmlns:a16="http://schemas.microsoft.com/office/drawing/2014/main" id="{65CFA8E9-685C-5DB2-BECD-6589E63376BA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84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50"/>
                </a:lnSpc>
                <a:spcBef>
                  <a:spcPct val="0"/>
                </a:spcBef>
              </a:pP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Öffnet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Kamera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zum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Live-Scan</a:t>
              </a:r>
              <a:endParaRPr lang="de-DE" sz="2100" u="none" strike="noStrike" spc="-21" noProof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21" name="TextBox 40">
              <a:extLst>
                <a:ext uri="{FF2B5EF4-FFF2-40B4-BE49-F238E27FC236}">
                  <a16:creationId xmlns:a16="http://schemas.microsoft.com/office/drawing/2014/main" id="{00C7BE1A-DE31-61D0-5430-BC5758282A69}"/>
                </a:ext>
              </a:extLst>
            </p:cNvPr>
            <p:cNvSpPr txBox="1"/>
            <p:nvPr/>
          </p:nvSpPr>
          <p:spPr>
            <a:xfrm>
              <a:off x="12167303" y="201930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Scan()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57AB91-F87A-94BD-BD0B-C6A37FB19FC9}"/>
              </a:ext>
            </a:extLst>
          </p:cNvPr>
          <p:cNvGrpSpPr/>
          <p:nvPr/>
        </p:nvGrpSpPr>
        <p:grpSpPr>
          <a:xfrm>
            <a:off x="10437874" y="3123734"/>
            <a:ext cx="8016903" cy="756103"/>
            <a:chOff x="10668000" y="2019300"/>
            <a:chExt cx="8016903" cy="756103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AA074778-7E91-3364-85C3-5CDD9A0104D6}"/>
                </a:ext>
              </a:extLst>
            </p:cNvPr>
            <p:cNvSpPr/>
            <p:nvPr/>
          </p:nvSpPr>
          <p:spPr>
            <a:xfrm>
              <a:off x="10668000" y="2400300"/>
              <a:ext cx="6828183" cy="27535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43ABF233-6535-2764-F8A4-8ABF4FFE1274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75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Liest Barcodes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aus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Bilddateien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aus</a:t>
              </a:r>
              <a:endParaRPr lang="en-US" sz="2000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04A396E1-D699-9F32-015A-53E517A22337}"/>
                </a:ext>
              </a:extLst>
            </p:cNvPr>
            <p:cNvSpPr txBox="1"/>
            <p:nvPr/>
          </p:nvSpPr>
          <p:spPr>
            <a:xfrm>
              <a:off x="12167303" y="2019300"/>
              <a:ext cx="6517600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 err="1">
                  <a:solidFill>
                    <a:srgbClr val="000000"/>
                  </a:solidFill>
                  <a:latin typeface="TT Norms Bold"/>
                </a:rPr>
                <a:t>readBarcodesFromImage</a:t>
              </a:r>
              <a:r>
                <a:rPr lang="en-US" sz="2400" b="1">
                  <a:solidFill>
                    <a:srgbClr val="000000"/>
                  </a:solidFill>
                  <a:latin typeface="TT Norms Bold"/>
                </a:rPr>
                <a:t>({ path }) </a:t>
              </a:r>
              <a:endParaRPr lang="de-DE" sz="2400" b="1">
                <a:solidFill>
                  <a:srgbClr val="000000"/>
                </a:solidFill>
                <a:latin typeface="TT Norms Bold"/>
                <a:sym typeface="TT Norm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43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0FDAE87-FD89-C0D9-6D3B-F356CA7F9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B66E5719-7C35-F330-B6F6-82324435854A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09AA9AC6-1B60-2BA0-A61F-42C95A5BB5D6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6001227-A549-ED36-001B-BF7794AD0F3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23D58E8-EF0B-3583-9D5F-C624B621123C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BED673E8-BEF9-767C-2880-8B8B0AB0E75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35C93-1AC8-650D-5EB1-5F4BF9F3580F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</a:t>
            </a:r>
            <a:r>
              <a:rPr lang="en-US" sz="2400" b="1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capawesome</a:t>
            </a: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/capacitor-file-picker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189DCDE5-7DDF-19D2-FBF7-640329CCF3AB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802E4B-C8B6-6AF4-53F0-3DCD5377DB81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1A79F1-E615-EECF-8D65-148D83BFFFAF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D459CA6-07C5-CB1D-D5EB-02F4562E6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0022C316-F40F-2CB8-D658-84DE8E7A823C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BE29F2CD-72A4-654A-1E41-7649F9BCBC6B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A25943-B671-7F45-D777-00C37BB5052D}"/>
              </a:ext>
            </a:extLst>
          </p:cNvPr>
          <p:cNvGrpSpPr/>
          <p:nvPr/>
        </p:nvGrpSpPr>
        <p:grpSpPr>
          <a:xfrm>
            <a:off x="10437874" y="2879894"/>
            <a:ext cx="8016903" cy="756103"/>
            <a:chOff x="10668000" y="2019300"/>
            <a:chExt cx="8016903" cy="756103"/>
          </a:xfrm>
        </p:grpSpPr>
        <p:sp>
          <p:nvSpPr>
            <p:cNvPr id="25" name="AutoShape 7">
              <a:extLst>
                <a:ext uri="{FF2B5EF4-FFF2-40B4-BE49-F238E27FC236}">
                  <a16:creationId xmlns:a16="http://schemas.microsoft.com/office/drawing/2014/main" id="{C32A24B7-EDFD-8577-A972-5C53A46DCCF6}"/>
                </a:ext>
              </a:extLst>
            </p:cNvPr>
            <p:cNvSpPr/>
            <p:nvPr/>
          </p:nvSpPr>
          <p:spPr>
            <a:xfrm>
              <a:off x="10668000" y="2400300"/>
              <a:ext cx="6828183" cy="27535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39">
              <a:extLst>
                <a:ext uri="{FF2B5EF4-FFF2-40B4-BE49-F238E27FC236}">
                  <a16:creationId xmlns:a16="http://schemas.microsoft.com/office/drawing/2014/main" id="{DBE807D8-58B5-C823-4070-6F403C5C7579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3751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79"/>
                </a:lnSpc>
              </a:pP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Liefert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Bild-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Dateien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samt</a:t>
              </a:r>
              <a:r>
                <a: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 </a:t>
              </a:r>
              <a:r>
                <a:rPr lang="en-US" sz="2000" err="1">
                  <a:solidFill>
                    <a:srgbClr val="000000"/>
                  </a:solidFill>
                  <a:latin typeface="TT Fors"/>
                  <a:ea typeface="TT Fors"/>
                  <a:cs typeface="TT Fors"/>
                </a:rPr>
                <a:t>Pfad</a:t>
              </a:r>
              <a:endParaRPr lang="en-US" sz="2000">
                <a:solidFill>
                  <a:srgbClr val="000000"/>
                </a:solidFill>
                <a:latin typeface="TT Fors"/>
                <a:ea typeface="TT Fors"/>
                <a:cs typeface="TT Fors"/>
              </a:endParaRPr>
            </a:p>
          </p:txBody>
        </p:sp>
        <p:sp>
          <p:nvSpPr>
            <p:cNvPr id="27" name="TextBox 40">
              <a:extLst>
                <a:ext uri="{FF2B5EF4-FFF2-40B4-BE49-F238E27FC236}">
                  <a16:creationId xmlns:a16="http://schemas.microsoft.com/office/drawing/2014/main" id="{00DD1B7E-6FAD-727B-0AF1-D6A769B3949E}"/>
                </a:ext>
              </a:extLst>
            </p:cNvPr>
            <p:cNvSpPr txBox="1"/>
            <p:nvPr/>
          </p:nvSpPr>
          <p:spPr>
            <a:xfrm>
              <a:off x="12167303" y="2019300"/>
              <a:ext cx="6517600" cy="43858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 b="1" err="1">
                  <a:solidFill>
                    <a:srgbClr val="000000"/>
                  </a:solidFill>
                  <a:latin typeface="TT Norms Bold"/>
                </a:rPr>
                <a:t>pickImages</a:t>
              </a:r>
              <a:r>
                <a:rPr lang="en-US" sz="2400" b="1">
                  <a:solidFill>
                    <a:srgbClr val="000000"/>
                  </a:solidFill>
                  <a:latin typeface="TT Norms Bold"/>
                </a:rPr>
                <a:t>()</a:t>
              </a:r>
              <a:endParaRPr lang="de-DE" sz="2400" b="1">
                <a:solidFill>
                  <a:srgbClr val="000000"/>
                </a:solidFill>
                <a:latin typeface="TT Norms Bold"/>
                <a:sym typeface="TT Norms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41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1BCB0-951A-2420-A720-59C873218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87E23FA0-72A3-09D1-1A42-8D41E87AB71E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1930A51C-C90A-3096-2D0A-B165065167E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5D4A7E8F-2C55-C873-734C-AF717164C16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6667A68B-67E3-AD5E-34AC-0BA78EE7D3A3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31CB6453-9C14-8477-496A-C9D396EC0B8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DDBE7D-75A5-95E3-DD92-B61D636986C5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@capacitor/share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CEB1D4A-18AE-05C2-B4CD-8A4F3AD142F4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58C4C85-2B90-B8C1-4AD8-C843BA2FC8E8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A005F5-8CA9-75FA-A11F-7C2359E6F831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ED290B9F-BEAD-4B49-1B2B-3290E074D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E09E38E-C667-596E-8D4E-DFC10978897F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E3262689-71DD-CD88-FCDA-42E7E1450019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8AA997D-8083-952F-A117-4988276F0FB9}"/>
              </a:ext>
            </a:extLst>
          </p:cNvPr>
          <p:cNvGrpSpPr/>
          <p:nvPr/>
        </p:nvGrpSpPr>
        <p:grpSpPr>
          <a:xfrm>
            <a:off x="9765507" y="4557609"/>
            <a:ext cx="8532205" cy="1194287"/>
            <a:chOff x="9765507" y="4557609"/>
            <a:chExt cx="8532205" cy="1194287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53FBBC1-B3C3-A4D0-03FB-BFB65C05FDBD}"/>
                </a:ext>
              </a:extLst>
            </p:cNvPr>
            <p:cNvGrpSpPr/>
            <p:nvPr/>
          </p:nvGrpSpPr>
          <p:grpSpPr>
            <a:xfrm>
              <a:off x="10036969" y="4557609"/>
              <a:ext cx="8260743" cy="1194287"/>
              <a:chOff x="10668000" y="1998980"/>
              <a:chExt cx="8260743" cy="1194287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EFFB2A1C-879B-4505-BD8D-DEB5530296AA}"/>
                  </a:ext>
                </a:extLst>
              </p:cNvPr>
              <p:cNvSpPr/>
              <p:nvPr/>
            </p:nvSpPr>
            <p:spPr>
              <a:xfrm flipV="1">
                <a:off x="10668000" y="2427835"/>
                <a:ext cx="6828183" cy="9727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1A34891B-BF5D-EB76-584D-9A4137B8FF94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77264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Öffnet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natives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Teilen-Menü</a:t>
                </a:r>
                <a:endPara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endParaRPr>
              </a:p>
              <a:p>
                <a:pPr>
                  <a:lnSpc>
                    <a:spcPts val="3079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(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z.B.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WhatsApp, Mail, etc.)</a:t>
                </a: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69ECD9EB-A3C8-6811-013C-15014783D503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Share.share({ text })</a:t>
                </a:r>
                <a:endParaRPr lang="de-DE" sz="2400" b="1">
                  <a:solidFill>
                    <a:srgbClr val="000000"/>
                  </a:solidFill>
                  <a:latin typeface="TT Norms Bold"/>
                  <a:sym typeface="TT Norms Bold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0306BD8-895E-EB86-E1F7-1437A2971153}"/>
                </a:ext>
              </a:extLst>
            </p:cNvPr>
            <p:cNvSpPr/>
            <p:nvPr/>
          </p:nvSpPr>
          <p:spPr>
            <a:xfrm>
              <a:off x="9765507" y="4704808"/>
              <a:ext cx="271462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671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AABB5-99E7-2019-3691-3C32150D4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4F38A216-A753-2482-26C2-12A902F023A9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3344046-7256-DC1B-14F4-BD4C53A39135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D4B3BC5A-1CE8-74D8-8934-B875E218CDA9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96029E7-432E-4DBC-F775-A584EDD4FF54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BB83D7E0-0089-C38D-7548-2CFAD2639269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D8742D-EA6C-1A44-A2EA-40CDFE67447E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@capacitor/clipboard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608C07F-2225-7333-97D5-590C70366338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85EAA45-DB55-E5FC-63E6-F188184C082C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F4EE264-36C2-E34F-8C73-8BC9C9558044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230F032-CD6C-1F52-F8E3-E4E32E64E9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80633445-E2BE-4716-1806-A01EB531EAAB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47CDBD14-8B7E-389C-9BD3-4DB52E25B820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23E292D-D5E2-5CC6-6A47-3A9BF5BB3F30}"/>
              </a:ext>
            </a:extLst>
          </p:cNvPr>
          <p:cNvGrpSpPr/>
          <p:nvPr/>
        </p:nvGrpSpPr>
        <p:grpSpPr>
          <a:xfrm>
            <a:off x="10043960" y="4554137"/>
            <a:ext cx="8045964" cy="796743"/>
            <a:chOff x="10043960" y="4554137"/>
            <a:chExt cx="8045964" cy="7967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099E1F2-CAE4-5587-A444-5ED21E1E0E2B}"/>
                </a:ext>
              </a:extLst>
            </p:cNvPr>
            <p:cNvGrpSpPr/>
            <p:nvPr/>
          </p:nvGrpSpPr>
          <p:grpSpPr>
            <a:xfrm>
              <a:off x="10300770" y="4554137"/>
              <a:ext cx="7789154" cy="796743"/>
              <a:chOff x="11139589" y="1998980"/>
              <a:chExt cx="7789154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037B07C6-4371-7B66-3770-49493F52ABD4}"/>
                  </a:ext>
                </a:extLst>
              </p:cNvPr>
              <p:cNvSpPr/>
              <p:nvPr/>
            </p:nvSpPr>
            <p:spPr>
              <a:xfrm flipV="1">
                <a:off x="11139589" y="2427834"/>
                <a:ext cx="6356593" cy="9727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41424A40-EC0F-BC23-5EDE-D18E8E1BA80E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Kopiert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Text in die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Zwischenablage</a:t>
                </a:r>
                <a:endParaRPr lang="en-US" sz="2000">
                  <a:solidFill>
                    <a:srgbClr val="000000"/>
                  </a:solidFill>
                  <a:latin typeface="TT Fors"/>
                  <a:ea typeface="TT Fors"/>
                  <a:cs typeface="TT Fors"/>
                </a:endParaRP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F0B7C151-01BD-886C-8439-1251537D9631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Clipboard.write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({ string })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FAC60C-E03C-E9C6-2FE3-097C924475EC}"/>
                </a:ext>
              </a:extLst>
            </p:cNvPr>
            <p:cNvSpPr/>
            <p:nvPr/>
          </p:nvSpPr>
          <p:spPr>
            <a:xfrm>
              <a:off x="10043960" y="4704808"/>
              <a:ext cx="256811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559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E8CC7D-201D-F37E-C28B-969280E2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E1D905F8-1CDB-5862-9BAD-D0CA3965FD7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EEF2A045-21FA-35D3-A7A2-74AD990101F8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BE2D8AB9-C23B-7EAA-87DB-238AE4DAB9CC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EFF81F92-15DC-85B3-A25A-F1E15E10570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1754227A-59B5-21CB-19D9-327343CABB79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52679C-D4E7-4DB3-9435-74F92570D8D5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@capacitor/browser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D355946-EC69-7A19-F495-CEC22BCD364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80A600-D824-1259-D726-A37DCAA48F63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778C4C0-C0B8-9BBE-46E2-86181F66AD9E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AC6C020-B509-906D-2444-2B6C99EA9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1FC73E21-B1A8-25DC-B19F-7217FD0B0BE8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958AC433-514F-1ACE-0B32-593F85B611A0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F1F6A2F-B982-F86D-9E60-1242B2A9DF28}"/>
              </a:ext>
            </a:extLst>
          </p:cNvPr>
          <p:cNvGrpSpPr/>
          <p:nvPr/>
        </p:nvGrpSpPr>
        <p:grpSpPr>
          <a:xfrm>
            <a:off x="10344136" y="5395700"/>
            <a:ext cx="7745788" cy="796743"/>
            <a:chOff x="10344136" y="4554137"/>
            <a:chExt cx="7745788" cy="79674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B028240-BC39-D2BE-F809-DE7D01DCBC54}"/>
                </a:ext>
              </a:extLst>
            </p:cNvPr>
            <p:cNvGrpSpPr/>
            <p:nvPr/>
          </p:nvGrpSpPr>
          <p:grpSpPr>
            <a:xfrm>
              <a:off x="10600947" y="4554137"/>
              <a:ext cx="7488977" cy="796743"/>
              <a:chOff x="11439766" y="1998980"/>
              <a:chExt cx="7488977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7A098AE5-07A5-17CE-6A38-D038294B2D9E}"/>
                  </a:ext>
                </a:extLst>
              </p:cNvPr>
              <p:cNvSpPr/>
              <p:nvPr/>
            </p:nvSpPr>
            <p:spPr>
              <a:xfrm flipV="1">
                <a:off x="11439766" y="2427832"/>
                <a:ext cx="6056416" cy="9729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722EFBC3-F270-5768-9DB2-B7B13F2AF0B5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Öffnet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Links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im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externen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Browser</a:t>
                </a:r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BCDB2878-E617-C2FD-1CF0-6BDE6891753D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Browser.open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({ </a:t>
                </a: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url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 })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964865-0340-0EC4-5E02-C5D45F77128D}"/>
                </a:ext>
              </a:extLst>
            </p:cNvPr>
            <p:cNvSpPr/>
            <p:nvPr/>
          </p:nvSpPr>
          <p:spPr>
            <a:xfrm>
              <a:off x="10344136" y="4708826"/>
              <a:ext cx="256811" cy="30574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219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9C2066-1ABA-4F0D-E37B-7CE6B615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2D90389C-6BEA-D8A7-EB53-EEBA7BE949F7}"/>
              </a:ext>
            </a:extLst>
          </p:cNvPr>
          <p:cNvSpPr txBox="1"/>
          <p:nvPr/>
        </p:nvSpPr>
        <p:spPr>
          <a:xfrm>
            <a:off x="1028700" y="2607471"/>
            <a:ext cx="10271904" cy="20242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>
                <a:latin typeface="TT Norms Bold"/>
              </a:rPr>
              <a:t>Plugins</a:t>
            </a:r>
          </a:p>
          <a:p>
            <a:pPr>
              <a:lnSpc>
                <a:spcPts val="7700"/>
              </a:lnSpc>
            </a:pP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D561192D-B103-3001-8258-C59F73D49C80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E52DDFC4-3F9C-A352-1E58-A661F992C292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115070B5-7CE7-56F9-6791-8FCCDD09B5EA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3" name="TextBox 11">
            <a:extLst>
              <a:ext uri="{FF2B5EF4-FFF2-40B4-BE49-F238E27FC236}">
                <a16:creationId xmlns:a16="http://schemas.microsoft.com/office/drawing/2014/main" id="{E9977435-27F8-E361-ECF8-A2B3C5D42F7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B62759-37E1-9E95-3EC5-E85AC190B3DC}"/>
              </a:ext>
            </a:extLst>
          </p:cNvPr>
          <p:cNvSpPr txBox="1"/>
          <p:nvPr/>
        </p:nvSpPr>
        <p:spPr>
          <a:xfrm>
            <a:off x="1098022" y="4087665"/>
            <a:ext cx="12188536" cy="7880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79"/>
              </a:lnSpc>
            </a:pPr>
            <a:r>
              <a:rPr lang="en-US" sz="2400" b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@capacitor/preferences</a:t>
            </a:r>
          </a:p>
          <a:p>
            <a:pPr>
              <a:lnSpc>
                <a:spcPts val="3079"/>
              </a:lnSpc>
            </a:pPr>
            <a:endParaRPr lang="en-US" sz="240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28BE03C-EADA-D34F-C50B-D4919EC8051E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CB89A89-5198-7FCB-FD17-1E74C91B2413}"/>
              </a:ext>
            </a:extLst>
          </p:cNvPr>
          <p:cNvGrpSpPr/>
          <p:nvPr/>
        </p:nvGrpSpPr>
        <p:grpSpPr>
          <a:xfrm>
            <a:off x="6851957" y="823152"/>
            <a:ext cx="5735003" cy="9220200"/>
            <a:chOff x="11957257" y="755655"/>
            <a:chExt cx="5735003" cy="9220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788848-D06E-6896-781C-1005B4D22A63}"/>
                </a:ext>
              </a:extLst>
            </p:cNvPr>
            <p:cNvGrpSpPr/>
            <p:nvPr/>
          </p:nvGrpSpPr>
          <p:grpSpPr>
            <a:xfrm>
              <a:off x="12894916" y="1416752"/>
              <a:ext cx="4797344" cy="7187503"/>
              <a:chOff x="12894916" y="1416752"/>
              <a:chExt cx="4797344" cy="718750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F0DC7F4-DF13-E2F1-2B75-99E306451F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4916" y="1416752"/>
                <a:ext cx="3426725" cy="7187503"/>
              </a:xfrm>
              <a:prstGeom prst="rect">
                <a:avLst/>
              </a:prstGeom>
            </p:spPr>
          </p:pic>
          <p:sp>
            <p:nvSpPr>
              <p:cNvPr id="6" name="TextBox 13">
                <a:extLst>
                  <a:ext uri="{FF2B5EF4-FFF2-40B4-BE49-F238E27FC236}">
                    <a16:creationId xmlns:a16="http://schemas.microsoft.com/office/drawing/2014/main" id="{C663C61E-4F9B-15F6-1F10-388D302DA176}"/>
                  </a:ext>
                </a:extLst>
              </p:cNvPr>
              <p:cNvSpPr txBox="1"/>
              <p:nvPr/>
            </p:nvSpPr>
            <p:spPr>
              <a:xfrm>
                <a:off x="17498783" y="4274131"/>
                <a:ext cx="193477" cy="1934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39"/>
                  </a:lnSpc>
                </a:pPr>
                <a:endParaRPr/>
              </a:p>
            </p:txBody>
          </p:sp>
        </p:grpSp>
        <p:sp>
          <p:nvSpPr>
            <p:cNvPr id="7" name="Freeform 17">
              <a:extLst>
                <a:ext uri="{FF2B5EF4-FFF2-40B4-BE49-F238E27FC236}">
                  <a16:creationId xmlns:a16="http://schemas.microsoft.com/office/drawing/2014/main" id="{FD31F5E3-D83B-68C1-C5F9-A2A06DBF71EF}"/>
                </a:ext>
              </a:extLst>
            </p:cNvPr>
            <p:cNvSpPr/>
            <p:nvPr/>
          </p:nvSpPr>
          <p:spPr>
            <a:xfrm>
              <a:off x="11957257" y="755655"/>
              <a:ext cx="5302043" cy="9220200"/>
            </a:xfrm>
            <a:custGeom>
              <a:avLst/>
              <a:gdLst/>
              <a:ahLst/>
              <a:cxnLst/>
              <a:rect l="l" t="t" r="r" b="b"/>
              <a:pathLst>
                <a:path w="5302043" h="9531762">
                  <a:moveTo>
                    <a:pt x="0" y="0"/>
                  </a:moveTo>
                  <a:lnTo>
                    <a:pt x="5302042" y="0"/>
                  </a:lnTo>
                  <a:lnTo>
                    <a:pt x="5302042" y="9531762"/>
                  </a:lnTo>
                  <a:lnTo>
                    <a:pt x="0" y="95317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65ACE8-339A-2A2A-2FAB-85FB818C8172}"/>
              </a:ext>
            </a:extLst>
          </p:cNvPr>
          <p:cNvGrpSpPr/>
          <p:nvPr/>
        </p:nvGrpSpPr>
        <p:grpSpPr>
          <a:xfrm>
            <a:off x="8006400" y="3595255"/>
            <a:ext cx="10083524" cy="4303145"/>
            <a:chOff x="8006400" y="2753692"/>
            <a:chExt cx="10083524" cy="430314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6F849AE-EE3D-3EAB-B7C4-26652E485584}"/>
                </a:ext>
              </a:extLst>
            </p:cNvPr>
            <p:cNvGrpSpPr/>
            <p:nvPr/>
          </p:nvGrpSpPr>
          <p:grpSpPr>
            <a:xfrm>
              <a:off x="11036173" y="4554137"/>
              <a:ext cx="7053751" cy="796743"/>
              <a:chOff x="11874992" y="1998980"/>
              <a:chExt cx="7053751" cy="796743"/>
            </a:xfrm>
          </p:grpSpPr>
          <p:sp>
            <p:nvSpPr>
              <p:cNvPr id="25" name="AutoShape 7">
                <a:extLst>
                  <a:ext uri="{FF2B5EF4-FFF2-40B4-BE49-F238E27FC236}">
                    <a16:creationId xmlns:a16="http://schemas.microsoft.com/office/drawing/2014/main" id="{B714A42B-6948-D3CB-9B1C-38FBE6EC5532}"/>
                  </a:ext>
                </a:extLst>
              </p:cNvPr>
              <p:cNvSpPr/>
              <p:nvPr/>
            </p:nvSpPr>
            <p:spPr>
              <a:xfrm flipV="1">
                <a:off x="11874992" y="2437561"/>
                <a:ext cx="6155742" cy="0"/>
              </a:xfrm>
              <a:prstGeom prst="line">
                <a:avLst/>
              </a:prstGeom>
              <a:ln w="9525" cap="flat">
                <a:solidFill>
                  <a:srgbClr val="000000"/>
                </a:solidFill>
                <a:prstDash val="solid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39">
                <a:extLst>
                  <a:ext uri="{FF2B5EF4-FFF2-40B4-BE49-F238E27FC236}">
                    <a16:creationId xmlns:a16="http://schemas.microsoft.com/office/drawing/2014/main" id="{D57F83EF-AB43-3620-8F73-3A5FA659EAD3}"/>
                  </a:ext>
                </a:extLst>
              </p:cNvPr>
              <p:cNvSpPr txBox="1"/>
              <p:nvPr/>
            </p:nvSpPr>
            <p:spPr>
              <a:xfrm>
                <a:off x="12411143" y="2420620"/>
                <a:ext cx="5031860" cy="37510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3079"/>
                  </a:lnSpc>
                </a:pP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für 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Speichern</a:t>
                </a:r>
                <a:r>
                  <a:rPr lang="en-US" sz="2000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 &amp; Laden der Barcode-</a:t>
                </a:r>
                <a:r>
                  <a:rPr lang="en-US" sz="2000" err="1">
                    <a:solidFill>
                      <a:srgbClr val="000000"/>
                    </a:solidFill>
                    <a:latin typeface="TT Fors"/>
                    <a:ea typeface="TT Fors"/>
                    <a:cs typeface="TT Fors"/>
                  </a:rPr>
                  <a:t>Liste</a:t>
                </a:r>
                <a:endParaRPr lang="en-US" sz="2000"/>
              </a:p>
            </p:txBody>
          </p:sp>
          <p:sp>
            <p:nvSpPr>
              <p:cNvPr id="27" name="TextBox 40">
                <a:extLst>
                  <a:ext uri="{FF2B5EF4-FFF2-40B4-BE49-F238E27FC236}">
                    <a16:creationId xmlns:a16="http://schemas.microsoft.com/office/drawing/2014/main" id="{26787D18-D76F-997E-7315-D5693BF5409D}"/>
                  </a:ext>
                </a:extLst>
              </p:cNvPr>
              <p:cNvSpPr txBox="1"/>
              <p:nvPr/>
            </p:nvSpPr>
            <p:spPr>
              <a:xfrm>
                <a:off x="12411143" y="1998980"/>
                <a:ext cx="6517600" cy="43858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US" sz="2400" b="1" err="1">
                    <a:solidFill>
                      <a:srgbClr val="000000"/>
                    </a:solidFill>
                    <a:latin typeface="TT Norms Bold"/>
                  </a:rPr>
                  <a:t>Preferences.set</a:t>
                </a:r>
                <a:r>
                  <a:rPr lang="en-US" sz="2400" b="1">
                    <a:solidFill>
                      <a:srgbClr val="000000"/>
                    </a:solidFill>
                    <a:latin typeface="TT Norms Bold"/>
                  </a:rPr>
                  <a:t>() /.get()</a:t>
                </a: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390F7F-781C-4FE8-7BDB-579D944A7748}"/>
                </a:ext>
              </a:extLst>
            </p:cNvPr>
            <p:cNvSpPr/>
            <p:nvPr/>
          </p:nvSpPr>
          <p:spPr>
            <a:xfrm>
              <a:off x="8006400" y="2753692"/>
              <a:ext cx="3029773" cy="43031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168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88FE1-AC20-01F0-555E-9747F715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71535CC7-92EC-727A-AFCA-B353522681DC}"/>
              </a:ext>
            </a:extLst>
          </p:cNvPr>
          <p:cNvSpPr txBox="1"/>
          <p:nvPr/>
        </p:nvSpPr>
        <p:spPr>
          <a:xfrm>
            <a:off x="1028699" y="2607471"/>
            <a:ext cx="13032357" cy="10483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000" b="1" err="1">
                <a:latin typeface="TT Norms Bold"/>
              </a:rPr>
              <a:t>Ausblick</a:t>
            </a:r>
            <a:r>
              <a:rPr lang="en-US" sz="8000" b="1">
                <a:latin typeface="TT Norms Bold"/>
              </a:rPr>
              <a:t> &amp; </a:t>
            </a:r>
            <a:r>
              <a:rPr lang="en-US" sz="8000" b="1" err="1">
                <a:latin typeface="TT Norms Bold"/>
              </a:rPr>
              <a:t>Verbesserungen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7BADB0BC-8C26-3AB9-2650-FC026CF46AC7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4041798-E004-26F6-A65D-BE605EDBC6B7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0B70CB4F-8B25-9A20-ECBE-F2DFE2BB611D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D9EFE8FA-B085-F868-107C-E519963C0596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B192C56-0A2A-A82F-99E2-047A6ECC473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C3133090-5954-4DC3-967C-3F2BBD2B5865}"/>
              </a:ext>
            </a:extLst>
          </p:cNvPr>
          <p:cNvSpPr txBox="1"/>
          <p:nvPr/>
        </p:nvSpPr>
        <p:spPr>
          <a:xfrm>
            <a:off x="1148822" y="3846964"/>
            <a:ext cx="14267484" cy="50629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Such- und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Filterleiste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in der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Liste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Optionale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Notizen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/Tags pro Barcode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Export (CSV/JSON) und Cloud-Sync (Firebase)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UI-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Verfeinerung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, Dark-Mode,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Barrierefreiheit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CI/CD-Pipeline (GitHub Actions) und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automatisierte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Cypress-E2E-Tests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Android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wird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ein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physisches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Gerät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mit</a:t>
            </a:r>
            <a:r>
              <a:rPr lang="en-US" sz="2800" dirty="0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 Google Play Service </a:t>
            </a:r>
            <a:r>
              <a:rPr lang="en-US" sz="2800" dirty="0" err="1">
                <a:solidFill>
                  <a:srgbClr val="000000"/>
                </a:solidFill>
                <a:latin typeface="TT Fors"/>
                <a:ea typeface="TT Fors"/>
                <a:cs typeface="TT Fors"/>
              </a:rPr>
              <a:t>benötigt</a:t>
            </a:r>
            <a:endParaRPr lang="en-US" sz="2800" dirty="0">
              <a:solidFill>
                <a:srgbClr val="000000"/>
              </a:solidFill>
              <a:latin typeface="TT Fors"/>
              <a:ea typeface="TT Fors"/>
              <a:cs typeface="TT Fors"/>
            </a:endParaRPr>
          </a:p>
        </p:txBody>
      </p:sp>
    </p:spTree>
    <p:extLst>
      <p:ext uri="{BB962C8B-B14F-4D97-AF65-F5344CB8AC3E}">
        <p14:creationId xmlns:p14="http://schemas.microsoft.com/office/powerpoint/2010/main" val="377849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F6ECFC-8B05-9EEC-631D-43CA385A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>
            <a:extLst>
              <a:ext uri="{FF2B5EF4-FFF2-40B4-BE49-F238E27FC236}">
                <a16:creationId xmlns:a16="http://schemas.microsoft.com/office/drawing/2014/main" id="{0D8752A9-A342-CEEB-F52E-95E0B96B6DA5}"/>
              </a:ext>
            </a:extLst>
          </p:cNvPr>
          <p:cNvSpPr txBox="1"/>
          <p:nvPr/>
        </p:nvSpPr>
        <p:spPr>
          <a:xfrm>
            <a:off x="762000" y="532765"/>
            <a:ext cx="5791200" cy="313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 b="1" spc="-18">
                <a:solidFill>
                  <a:srgbClr val="00000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Mohamad Jallad, Violetta Theurer, Julia Kempter 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8881079D-E479-AEB6-6F9A-6395AA9A23A0}"/>
              </a:ext>
            </a:extLst>
          </p:cNvPr>
          <p:cNvSpPr txBox="1"/>
          <p:nvPr/>
        </p:nvSpPr>
        <p:spPr>
          <a:xfrm>
            <a:off x="3076935" y="4590653"/>
            <a:ext cx="12134130" cy="1105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b="1" spc="-400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Herzlichen</a:t>
            </a:r>
            <a:r>
              <a:rPr lang="en-US" sz="8000" b="1" spc="-400">
                <a:solidFill>
                  <a:srgbClr val="000000"/>
                </a:solidFill>
                <a:latin typeface="TT Norms Bold"/>
                <a:ea typeface="TT Norms Bold"/>
                <a:cs typeface="TT Norms Bold"/>
              </a:rPr>
              <a:t> Dank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C6700231-D884-E9AA-6719-B2186472E9A5}"/>
              </a:ext>
            </a:extLst>
          </p:cNvPr>
          <p:cNvGrpSpPr/>
          <p:nvPr/>
        </p:nvGrpSpPr>
        <p:grpSpPr>
          <a:xfrm>
            <a:off x="12270325" y="532765"/>
            <a:ext cx="5255675" cy="599160"/>
            <a:chOff x="0" y="-38100"/>
            <a:chExt cx="7007567" cy="798880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id="{6A8FFE93-925C-A29B-33C3-6854C2B5042F}"/>
                </a:ext>
              </a:extLst>
            </p:cNvPr>
            <p:cNvSpPr txBox="1"/>
            <p:nvPr/>
          </p:nvSpPr>
          <p:spPr>
            <a:xfrm>
              <a:off x="2463641" y="-38100"/>
              <a:ext cx="4543926" cy="4436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 b="1">
                  <a:solidFill>
                    <a:srgbClr val="000000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Anwendungsentwicklung</a:t>
              </a: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8CA5B29-DDF1-2188-797F-C48437B733EB}"/>
                </a:ext>
              </a:extLst>
            </p:cNvPr>
            <p:cNvSpPr txBox="1"/>
            <p:nvPr/>
          </p:nvSpPr>
          <p:spPr>
            <a:xfrm>
              <a:off x="0" y="396663"/>
              <a:ext cx="7007567" cy="364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239"/>
                </a:lnSpc>
              </a:pPr>
              <a:r>
                <a:rPr lang="en-US" sz="1599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DHBW VS</a:t>
              </a:r>
            </a:p>
          </p:txBody>
        </p:sp>
      </p:grpSp>
      <p:sp>
        <p:nvSpPr>
          <p:cNvPr id="8" name="AutoShape 4">
            <a:extLst>
              <a:ext uri="{FF2B5EF4-FFF2-40B4-BE49-F238E27FC236}">
                <a16:creationId xmlns:a16="http://schemas.microsoft.com/office/drawing/2014/main" id="{99963256-1C74-7611-D918-E2D0731A35D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D75FB308-82C1-B306-4391-B938474C6AEF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No NEXT</a:t>
            </a:r>
          </a:p>
        </p:txBody>
      </p:sp>
    </p:spTree>
    <p:extLst>
      <p:ext uri="{BB962C8B-B14F-4D97-AF65-F5344CB8AC3E}">
        <p14:creationId xmlns:p14="http://schemas.microsoft.com/office/powerpoint/2010/main" val="305950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88BB743C-C6B7-64A5-B163-BABC78141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275" y="1461197"/>
            <a:ext cx="3426725" cy="7187503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1845142" y="4318576"/>
            <a:ext cx="193477" cy="19347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9"/>
              </a:lnSpc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F7C94E1-1B8A-DBCF-7148-164E042C74C7}"/>
              </a:ext>
            </a:extLst>
          </p:cNvPr>
          <p:cNvGrpSpPr/>
          <p:nvPr/>
        </p:nvGrpSpPr>
        <p:grpSpPr>
          <a:xfrm>
            <a:off x="10008479" y="5929320"/>
            <a:ext cx="7487659" cy="821948"/>
            <a:chOff x="10008479" y="5929320"/>
            <a:chExt cx="7487659" cy="821948"/>
          </a:xfrm>
        </p:grpSpPr>
        <p:sp>
          <p:nvSpPr>
            <p:cNvPr id="5" name="AutoShape 5"/>
            <p:cNvSpPr/>
            <p:nvPr/>
          </p:nvSpPr>
          <p:spPr>
            <a:xfrm>
              <a:off x="10008479" y="6380759"/>
              <a:ext cx="7487659" cy="0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12213743" y="6362700"/>
              <a:ext cx="5031860" cy="388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lvl="0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Zeigt erkannte Barcodes in einer Liste an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2185760" y="592932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Anzeigen erkannter QR-Codes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063795-0F59-F19A-D5EC-43E708AA28B8}"/>
              </a:ext>
            </a:extLst>
          </p:cNvPr>
          <p:cNvGrpSpPr/>
          <p:nvPr/>
        </p:nvGrpSpPr>
        <p:grpSpPr>
          <a:xfrm>
            <a:off x="10668000" y="3080919"/>
            <a:ext cx="6878059" cy="1595486"/>
            <a:chOff x="10668000" y="3080919"/>
            <a:chExt cx="6878059" cy="1595486"/>
          </a:xfrm>
        </p:grpSpPr>
        <p:sp>
          <p:nvSpPr>
            <p:cNvPr id="6" name="AutoShape 6"/>
            <p:cNvSpPr/>
            <p:nvPr/>
          </p:nvSpPr>
          <p:spPr>
            <a:xfrm flipV="1">
              <a:off x="10668000" y="3467099"/>
              <a:ext cx="6878059" cy="7697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12192000" y="3467100"/>
              <a:ext cx="5031860" cy="120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Ermöglicht das Auswählen eines Bildes aus der Galerie und liest Barcodes aus dem Bild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2200048" y="3080919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aus Bilddatei lesen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6BFDC48-BE38-4BE7-486F-F36915CDCE8E}"/>
              </a:ext>
            </a:extLst>
          </p:cNvPr>
          <p:cNvGrpSpPr/>
          <p:nvPr/>
        </p:nvGrpSpPr>
        <p:grpSpPr>
          <a:xfrm>
            <a:off x="10668000" y="2019300"/>
            <a:ext cx="6878059" cy="769568"/>
            <a:chOff x="10668000" y="2019300"/>
            <a:chExt cx="6878059" cy="769568"/>
          </a:xfrm>
        </p:grpSpPr>
        <p:sp>
          <p:nvSpPr>
            <p:cNvPr id="7" name="AutoShape 7"/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2167303" y="2400300"/>
              <a:ext cx="5031860" cy="3885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Öffnet die Kamera und scannt QR-Codes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2167303" y="2019300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Barcode/ QR-Code scannen</a:t>
              </a:r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/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75" name="Freeform 17">
            <a:extLst>
              <a:ext uri="{FF2B5EF4-FFF2-40B4-BE49-F238E27FC236}">
                <a16:creationId xmlns:a16="http://schemas.microsoft.com/office/drawing/2014/main" id="{FA19A7FF-BC26-2DCB-F056-D5F5FDD027E4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158C794-9CFF-BBC9-8D51-24916BEE2580}"/>
              </a:ext>
            </a:extLst>
          </p:cNvPr>
          <p:cNvGrpSpPr/>
          <p:nvPr/>
        </p:nvGrpSpPr>
        <p:grpSpPr>
          <a:xfrm>
            <a:off x="870062" y="4262921"/>
            <a:ext cx="5341760" cy="1626208"/>
            <a:chOff x="914400" y="4158537"/>
            <a:chExt cx="5341760" cy="1626208"/>
          </a:xfrm>
        </p:grpSpPr>
        <p:sp>
          <p:nvSpPr>
            <p:cNvPr id="43" name="TextBox 43"/>
            <p:cNvSpPr txBox="1"/>
            <p:nvPr/>
          </p:nvSpPr>
          <p:spPr>
            <a:xfrm>
              <a:off x="1012595" y="4158537"/>
              <a:ext cx="5227460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Aktionen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425152" y="4549779"/>
              <a:ext cx="4831008" cy="12093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Kopieren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Teilen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Löschen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64D32AE-ACC3-97CF-B13F-42646DB40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05" y="4999270"/>
              <a:ext cx="304800" cy="27940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B9D77BA-AB6A-FFDA-4BA8-189941D94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4629159"/>
              <a:ext cx="355600" cy="3302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E825B96-7A78-4417-DE58-57C7B24DC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183" y="5429145"/>
              <a:ext cx="355600" cy="35560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266CF97-4A87-CAC7-35F1-800404D96F45}"/>
              </a:ext>
            </a:extLst>
          </p:cNvPr>
          <p:cNvGrpSpPr/>
          <p:nvPr/>
        </p:nvGrpSpPr>
        <p:grpSpPr>
          <a:xfrm>
            <a:off x="917214" y="6522031"/>
            <a:ext cx="5331186" cy="2468718"/>
            <a:chOff x="917214" y="6522031"/>
            <a:chExt cx="5331186" cy="2468718"/>
          </a:xfrm>
        </p:grpSpPr>
        <p:sp>
          <p:nvSpPr>
            <p:cNvPr id="41" name="TextBox 41"/>
            <p:cNvSpPr txBox="1"/>
            <p:nvPr/>
          </p:nvSpPr>
          <p:spPr>
            <a:xfrm>
              <a:off x="1020940" y="6522031"/>
              <a:ext cx="5227460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QR-Code Aktionen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417392" y="6930780"/>
              <a:ext cx="4831008" cy="2030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Kopieren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Teilen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Im Browser öffnen (URLs)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Anrufen (Telefonnummern)</a:t>
              </a:r>
            </a:p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Löschen</a:t>
              </a:r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71C3FA06-4CF9-B06B-488C-AF15AF3B1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349" y="7814957"/>
              <a:ext cx="381000" cy="3302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820E7DF-1066-56EC-3D6B-AD228998D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214" y="8193303"/>
              <a:ext cx="431800" cy="3937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54D652A2-7945-B0A8-850F-1047AECC4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714" y="7397774"/>
              <a:ext cx="304800" cy="2794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9B8E570-E9CE-39A8-5904-0AF679C58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509" y="7027663"/>
              <a:ext cx="355600" cy="330200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8D3F422-E62B-7943-F2FF-94C743CA2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31" y="8635149"/>
              <a:ext cx="355600" cy="355600"/>
            </a:xfrm>
            <a:prstGeom prst="rect">
              <a:avLst/>
            </a:prstGeom>
          </p:spPr>
        </p:pic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C6699AD8-6124-D6FD-B913-9410FF9FEEE4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39AD015-9ACC-EFBD-845A-125C881FE512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841E4-A8DE-C157-087C-0AA1DB7CE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84AB5849-2ADE-1A65-7824-B9D5056FA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70" y="1387366"/>
            <a:ext cx="3463506" cy="7315200"/>
          </a:xfrm>
          <a:prstGeom prst="roundRect">
            <a:avLst>
              <a:gd name="adj" fmla="val 1079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415AA96E-A4BB-075F-2698-702CBD030769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2CD2853F-2722-FC17-A514-96E2DF8679CC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75C00E8-79C5-A6EA-7F94-3E3E7867991A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923CD9F3-B62A-9A24-3021-7DBC4BF577F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0651749-2E50-75CB-2AE8-0D6405D216A3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1B5361B-7844-ABF6-A2C1-FD9E31B93EDB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B62B221-3922-3093-24FE-B23891CE5BD7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5A159090-AF16-95FE-D3AA-EA0A1F265027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15CB0512-77C9-9019-8C77-CAD33B4778E1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Beim Scannen wird geprüft, ob der Barcode bereits in der Liste vorhanden ist</a:t>
              </a: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F3756D80-F983-C678-F159-AF5FE0F8A2FF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Duplikat-Erkennung</a:t>
              </a:r>
              <a:endParaRPr lang="de-DE" sz="2400" b="1" noProof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21" name="Freeform 17">
            <a:extLst>
              <a:ext uri="{FF2B5EF4-FFF2-40B4-BE49-F238E27FC236}">
                <a16:creationId xmlns:a16="http://schemas.microsoft.com/office/drawing/2014/main" id="{53A80559-5B9C-90F9-D689-1EB36B61632C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0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7911A-49C5-599B-4D19-3E052CFF8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6B6CBE9-B7F4-04FA-57BC-21DE0A560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84" y="1393460"/>
            <a:ext cx="3507170" cy="7309106"/>
          </a:xfrm>
          <a:prstGeom prst="roundRect">
            <a:avLst>
              <a:gd name="adj" fmla="val 1077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88891953-8EC9-0C19-EDBD-39B43EF6E02D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7CD3D4B-0690-59D4-8533-B0F364A4E456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2E8BB47D-77C3-A58E-0222-88C7B34C0D6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E0D63DFD-2361-7E07-9B00-5A85FF6A2F4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FDE1E6CB-F800-27F2-6180-2F9D780D240C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9E26ABD2-8F75-5402-3FE7-ADB1EC5F2997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F87AF5-8DC1-BD4B-2388-BAC8190A1FAB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29B91FD9-907B-9C5A-C0CE-15493B8B8F72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CB50D03F-2BCF-FAD9-9BB0-5798398E37DB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Barcode wird erst gelöscht, nachdem der </a:t>
              </a:r>
              <a:r>
                <a:rPr lang="de-DE" sz="2100" spc="-21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Nutzer es bestätigt</a:t>
              </a:r>
              <a:endParaRPr lang="de-DE" sz="2100" u="none" strike="noStrike" spc="-21" noProof="0">
                <a:solidFill>
                  <a:srgbClr val="2E2E2E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D6C074E9-05C6-D5B4-EABD-3DB7DADE479A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 dirty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Lösch-Bestätigung</a:t>
              </a:r>
              <a:endParaRPr lang="de-DE" sz="2400" b="1" noProof="0" dirty="0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endParaRPr>
            </a:p>
          </p:txBody>
        </p:sp>
      </p:grpSp>
      <p:sp>
        <p:nvSpPr>
          <p:cNvPr id="6" name="Freeform 17">
            <a:extLst>
              <a:ext uri="{FF2B5EF4-FFF2-40B4-BE49-F238E27FC236}">
                <a16:creationId xmlns:a16="http://schemas.microsoft.com/office/drawing/2014/main" id="{1185FC36-64F9-9C16-CF91-C46C8F27579E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05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C71EF0-761A-8905-F074-2086AC88F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01EC7939-EE3A-5479-F25E-FF6C786EC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541" y="1393460"/>
            <a:ext cx="3495141" cy="7309106"/>
          </a:xfrm>
          <a:prstGeom prst="roundRect">
            <a:avLst>
              <a:gd name="adj" fmla="val 10771"/>
            </a:avLst>
          </a:prstGeom>
        </p:spPr>
      </p:pic>
      <p:sp>
        <p:nvSpPr>
          <p:cNvPr id="45" name="TextBox 45">
            <a:extLst>
              <a:ext uri="{FF2B5EF4-FFF2-40B4-BE49-F238E27FC236}">
                <a16:creationId xmlns:a16="http://schemas.microsoft.com/office/drawing/2014/main" id="{64A309C4-8120-DDD9-295B-B32D68F0FFED}"/>
              </a:ext>
            </a:extLst>
          </p:cNvPr>
          <p:cNvSpPr txBox="1"/>
          <p:nvPr/>
        </p:nvSpPr>
        <p:spPr>
          <a:xfrm>
            <a:off x="1028700" y="2607471"/>
            <a:ext cx="5227460" cy="1036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Funktionen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9538A98D-020A-40FE-6183-9648B579B71E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810E967E-9DD4-C058-7664-D37A408AE58D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B8EECC08-9718-EF7D-BF74-53E684533215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5DA52DEA-62C4-A35C-5D0F-8985048C7BF0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ADE2270E-0FBB-81E7-2743-AD103F2C7FDA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19997F-18CF-A5B6-25FB-61DCEA0FA435}"/>
              </a:ext>
            </a:extLst>
          </p:cNvPr>
          <p:cNvGrpSpPr/>
          <p:nvPr/>
        </p:nvGrpSpPr>
        <p:grpSpPr>
          <a:xfrm>
            <a:off x="10053144" y="4624866"/>
            <a:ext cx="6878059" cy="1195703"/>
            <a:chOff x="10668000" y="2003534"/>
            <a:chExt cx="6878059" cy="1195703"/>
          </a:xfrm>
        </p:grpSpPr>
        <p:sp>
          <p:nvSpPr>
            <p:cNvPr id="18" name="AutoShape 7">
              <a:extLst>
                <a:ext uri="{FF2B5EF4-FFF2-40B4-BE49-F238E27FC236}">
                  <a16:creationId xmlns:a16="http://schemas.microsoft.com/office/drawing/2014/main" id="{360245E0-4567-FF74-CB07-BC2C6E4FA6B9}"/>
                </a:ext>
              </a:extLst>
            </p:cNvPr>
            <p:cNvSpPr/>
            <p:nvPr/>
          </p:nvSpPr>
          <p:spPr>
            <a:xfrm>
              <a:off x="10668000" y="2400300"/>
              <a:ext cx="6878059" cy="1"/>
            </a:xfrm>
            <a:prstGeom prst="line">
              <a:avLst/>
            </a:prstGeom>
            <a:ln w="9525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39">
              <a:extLst>
                <a:ext uri="{FF2B5EF4-FFF2-40B4-BE49-F238E27FC236}">
                  <a16:creationId xmlns:a16="http://schemas.microsoft.com/office/drawing/2014/main" id="{B8B7997B-A8DA-4F1B-A38F-333B05DF33A2}"/>
                </a:ext>
              </a:extLst>
            </p:cNvPr>
            <p:cNvSpPr txBox="1"/>
            <p:nvPr/>
          </p:nvSpPr>
          <p:spPr>
            <a:xfrm>
              <a:off x="12167303" y="2400300"/>
              <a:ext cx="5031860" cy="798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50"/>
                </a:lnSpc>
                <a:spcBef>
                  <a:spcPct val="0"/>
                </a:spcBef>
              </a:pPr>
              <a:r>
                <a:rPr lang="de-DE" sz="2100" u="none" strike="noStrike" spc="-21" noProof="0">
                  <a:solidFill>
                    <a:srgbClr val="2E2E2E"/>
                  </a:solidFill>
                  <a:latin typeface="TT Fors"/>
                  <a:ea typeface="TT Fors"/>
                  <a:cs typeface="TT Fors"/>
                  <a:sym typeface="TT Fors"/>
                </a:rPr>
                <a:t>Fehlermeldung wird angezeigt, falls kein Barcode gefunden wurde</a:t>
              </a:r>
            </a:p>
          </p:txBody>
        </p:sp>
        <p:sp>
          <p:nvSpPr>
            <p:cNvPr id="20" name="TextBox 40">
              <a:extLst>
                <a:ext uri="{FF2B5EF4-FFF2-40B4-BE49-F238E27FC236}">
                  <a16:creationId xmlns:a16="http://schemas.microsoft.com/office/drawing/2014/main" id="{E6313B47-4810-23F7-368D-F92573286517}"/>
                </a:ext>
              </a:extLst>
            </p:cNvPr>
            <p:cNvSpPr txBox="1"/>
            <p:nvPr/>
          </p:nvSpPr>
          <p:spPr>
            <a:xfrm>
              <a:off x="12167303" y="2003534"/>
              <a:ext cx="5059251" cy="441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de-DE" sz="2400" b="1" noProof="0">
                  <a:solidFill>
                    <a:srgbClr val="000000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Fehlermeldung</a:t>
              </a:r>
            </a:p>
          </p:txBody>
        </p:sp>
      </p:grpSp>
      <p:sp>
        <p:nvSpPr>
          <p:cNvPr id="22" name="Freeform 17">
            <a:extLst>
              <a:ext uri="{FF2B5EF4-FFF2-40B4-BE49-F238E27FC236}">
                <a16:creationId xmlns:a16="http://schemas.microsoft.com/office/drawing/2014/main" id="{C11679A9-1619-3542-B75E-CDA8A2E8DD50}"/>
              </a:ext>
            </a:extLst>
          </p:cNvPr>
          <p:cNvSpPr/>
          <p:nvPr/>
        </p:nvSpPr>
        <p:spPr>
          <a:xfrm>
            <a:off x="6303616" y="800100"/>
            <a:ext cx="5302043" cy="9220200"/>
          </a:xfrm>
          <a:custGeom>
            <a:avLst/>
            <a:gdLst/>
            <a:ahLst/>
            <a:cxnLst/>
            <a:rect l="l" t="t" r="r" b="b"/>
            <a:pathLst>
              <a:path w="5302043" h="9531762">
                <a:moveTo>
                  <a:pt x="0" y="0"/>
                </a:moveTo>
                <a:lnTo>
                  <a:pt x="5302042" y="0"/>
                </a:lnTo>
                <a:lnTo>
                  <a:pt x="5302042" y="9531762"/>
                </a:lnTo>
                <a:lnTo>
                  <a:pt x="0" y="95317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52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0A3960-AB7C-3F06-7192-215CDF50F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5">
            <a:extLst>
              <a:ext uri="{FF2B5EF4-FFF2-40B4-BE49-F238E27FC236}">
                <a16:creationId xmlns:a16="http://schemas.microsoft.com/office/drawing/2014/main" id="{C09A9952-8A34-117F-3852-91ED9D857823}"/>
              </a:ext>
            </a:extLst>
          </p:cNvPr>
          <p:cNvSpPr txBox="1"/>
          <p:nvPr/>
        </p:nvSpPr>
        <p:spPr>
          <a:xfrm>
            <a:off x="1098022" y="3031383"/>
            <a:ext cx="10944453" cy="10791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8800" b="1" spc="-450">
                <a:solidFill>
                  <a:srgbClr val="2C2C2C"/>
                </a:solidFill>
                <a:latin typeface="TT Norms Bold"/>
                <a:ea typeface="TT Norms Bold"/>
                <a:cs typeface="TT Norms Bold"/>
              </a:rPr>
              <a:t>Live Demonstration</a:t>
            </a: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4125470F-252F-7448-2E45-85D6538636F2}"/>
              </a:ext>
            </a:extLst>
          </p:cNvPr>
          <p:cNvGrpSpPr/>
          <p:nvPr/>
        </p:nvGrpSpPr>
        <p:grpSpPr>
          <a:xfrm>
            <a:off x="1079366" y="1765906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F0A19512-A555-CC8A-4257-E532EE9534E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42090056-4C5E-2ED4-8596-FA7AD18214AF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60AEF20A-1D1D-64E4-6D6F-87D9B1D2F7BA}"/>
              </a:ext>
            </a:extLst>
          </p:cNvPr>
          <p:cNvSpPr/>
          <p:nvPr/>
        </p:nvSpPr>
        <p:spPr>
          <a:xfrm>
            <a:off x="17191915" y="9531344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5109E97A-99F2-1C17-7972-7625504F0C2C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61513-0EB6-356B-1710-59F06A6059D3}"/>
              </a:ext>
            </a:extLst>
          </p:cNvPr>
          <p:cNvSpPr txBox="1"/>
          <p:nvPr/>
        </p:nvSpPr>
        <p:spPr>
          <a:xfrm>
            <a:off x="1656272" y="284671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178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EC9390-F755-7C3E-B55E-741ED878F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>
            <a:extLst>
              <a:ext uri="{FF2B5EF4-FFF2-40B4-BE49-F238E27FC236}">
                <a16:creationId xmlns:a16="http://schemas.microsoft.com/office/drawing/2014/main" id="{25506FC0-91B6-FC94-6B5E-6CB77705E5C2}"/>
              </a:ext>
            </a:extLst>
          </p:cNvPr>
          <p:cNvSpPr txBox="1"/>
          <p:nvPr/>
        </p:nvSpPr>
        <p:spPr>
          <a:xfrm>
            <a:off x="12249619" y="4903914"/>
            <a:ext cx="40067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err="1"/>
              <a:t>Deployment</a:t>
            </a:r>
            <a:r>
              <a:rPr lang="de-DE"/>
              <a:t>-Target in </a:t>
            </a:r>
            <a:r>
              <a:rPr lang="de-DE" err="1"/>
              <a:t>Xcode</a:t>
            </a:r>
            <a:r>
              <a:rPr lang="de-DE"/>
              <a:t> auf 15.5 setzen → </a:t>
            </a:r>
            <a:r>
              <a:rPr lang="de-DE" err="1"/>
              <a:t>pod</a:t>
            </a:r>
            <a:r>
              <a:rPr lang="de-DE"/>
              <a:t> </a:t>
            </a:r>
            <a:r>
              <a:rPr lang="de-DE" err="1"/>
              <a:t>install</a:t>
            </a:r>
            <a:r>
              <a:rPr lang="de-DE"/>
              <a:t> erneut</a:t>
            </a:r>
          </a:p>
        </p:txBody>
      </p:sp>
      <p:sp>
        <p:nvSpPr>
          <p:cNvPr id="45" name="TextBox 45">
            <a:extLst>
              <a:ext uri="{FF2B5EF4-FFF2-40B4-BE49-F238E27FC236}">
                <a16:creationId xmlns:a16="http://schemas.microsoft.com/office/drawing/2014/main" id="{AE1B8E6A-336B-48F0-9F1A-4DDA45A91DDE}"/>
              </a:ext>
            </a:extLst>
          </p:cNvPr>
          <p:cNvSpPr txBox="1"/>
          <p:nvPr/>
        </p:nvSpPr>
        <p:spPr>
          <a:xfrm>
            <a:off x="1028699" y="2607471"/>
            <a:ext cx="8863445" cy="10368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b="1" spc="-385" err="1">
                <a:solidFill>
                  <a:srgbClr val="000000"/>
                </a:solidFill>
                <a:latin typeface="TT Norms Bold"/>
                <a:ea typeface="TT Norms Bold"/>
                <a:cs typeface="TT Norms Bold"/>
                <a:sym typeface="TT Norms Bold"/>
              </a:rPr>
              <a:t>Herausforderungen</a:t>
            </a:r>
            <a:endParaRPr lang="en-US" sz="7700" b="1" spc="-385">
              <a:solidFill>
                <a:srgbClr val="000000"/>
              </a:solidFill>
              <a:latin typeface="TT Norms Bold"/>
              <a:ea typeface="TT Norms Bold"/>
              <a:cs typeface="TT Norms Bold"/>
              <a:sym typeface="TT Norms Bold"/>
            </a:endParaRPr>
          </a:p>
        </p:txBody>
      </p:sp>
      <p:grpSp>
        <p:nvGrpSpPr>
          <p:cNvPr id="48" name="Group 48">
            <a:extLst>
              <a:ext uri="{FF2B5EF4-FFF2-40B4-BE49-F238E27FC236}">
                <a16:creationId xmlns:a16="http://schemas.microsoft.com/office/drawing/2014/main" id="{57BC73B7-9B36-79AF-3B4A-C0CC9FCB7152}"/>
              </a:ext>
            </a:extLst>
          </p:cNvPr>
          <p:cNvGrpSpPr/>
          <p:nvPr/>
        </p:nvGrpSpPr>
        <p:grpSpPr>
          <a:xfrm>
            <a:off x="1027411" y="1748588"/>
            <a:ext cx="2931619" cy="650436"/>
            <a:chOff x="34838" y="101216"/>
            <a:chExt cx="1763757" cy="307131"/>
          </a:xfrm>
        </p:grpSpPr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6CF47CEC-FD47-6834-C014-753529984396}"/>
                </a:ext>
              </a:extLst>
            </p:cNvPr>
            <p:cNvSpPr/>
            <p:nvPr/>
          </p:nvSpPr>
          <p:spPr>
            <a:xfrm>
              <a:off x="46062" y="101216"/>
              <a:ext cx="1752533" cy="295423"/>
            </a:xfrm>
            <a:custGeom>
              <a:avLst/>
              <a:gdLst/>
              <a:ahLst/>
              <a:cxnLst/>
              <a:rect l="l" t="t" r="r" b="b"/>
              <a:pathLst>
                <a:path w="1752533" h="387048">
                  <a:moveTo>
                    <a:pt x="1549333" y="0"/>
                  </a:moveTo>
                  <a:cubicBezTo>
                    <a:pt x="1661557" y="0"/>
                    <a:pt x="1752533" y="86644"/>
                    <a:pt x="1752533" y="193524"/>
                  </a:cubicBezTo>
                  <a:cubicBezTo>
                    <a:pt x="1752533" y="300404"/>
                    <a:pt x="1661557" y="387048"/>
                    <a:pt x="1549333" y="387048"/>
                  </a:cubicBezTo>
                  <a:lnTo>
                    <a:pt x="203200" y="387048"/>
                  </a:lnTo>
                  <a:cubicBezTo>
                    <a:pt x="90976" y="387048"/>
                    <a:pt x="0" y="300404"/>
                    <a:pt x="0" y="193524"/>
                  </a:cubicBezTo>
                  <a:cubicBezTo>
                    <a:pt x="0" y="8664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54EA"/>
            </a:solidFill>
            <a:ln>
              <a:solidFill>
                <a:srgbClr val="0054EA"/>
              </a:solidFill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50">
              <a:extLst>
                <a:ext uri="{FF2B5EF4-FFF2-40B4-BE49-F238E27FC236}">
                  <a16:creationId xmlns:a16="http://schemas.microsoft.com/office/drawing/2014/main" id="{FAE56B8A-F6E4-CCCD-2EE1-01036C16BEF2}"/>
                </a:ext>
              </a:extLst>
            </p:cNvPr>
            <p:cNvSpPr txBox="1"/>
            <p:nvPr/>
          </p:nvSpPr>
          <p:spPr>
            <a:xfrm>
              <a:off x="34838" y="112924"/>
              <a:ext cx="1752532" cy="295423"/>
            </a:xfrm>
            <a:prstGeom prst="rect">
              <a:avLst/>
            </a:prstGeom>
            <a:no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r>
                <a:rPr lang="en-US" sz="2400" b="1">
                  <a:solidFill>
                    <a:srgbClr val="FFFFFF"/>
                  </a:solidFill>
                  <a:latin typeface="TT Norms Bold"/>
                  <a:ea typeface="TT Norms Bold"/>
                  <a:cs typeface="TT Norms Bold"/>
                  <a:sym typeface="TT Norms Bold"/>
                </a:rPr>
                <a:t>Barcode Scanner</a:t>
              </a:r>
            </a:p>
          </p:txBody>
        </p:sp>
      </p:grpSp>
      <p:sp>
        <p:nvSpPr>
          <p:cNvPr id="2" name="AutoShape 4">
            <a:extLst>
              <a:ext uri="{FF2B5EF4-FFF2-40B4-BE49-F238E27FC236}">
                <a16:creationId xmlns:a16="http://schemas.microsoft.com/office/drawing/2014/main" id="{815FD192-269E-C584-B79D-9CF05B149A4B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61A26EEB-853D-D8A4-6469-933E7988D135}"/>
              </a:ext>
            </a:extLst>
          </p:cNvPr>
          <p:cNvSpPr txBox="1"/>
          <p:nvPr/>
        </p:nvSpPr>
        <p:spPr>
          <a:xfrm>
            <a:off x="14252997" y="9410700"/>
            <a:ext cx="2796753" cy="348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2800" b="1" spc="-17">
                <a:solidFill>
                  <a:srgbClr val="0054EA"/>
                </a:solidFill>
                <a:latin typeface="TT Fors Bold"/>
                <a:ea typeface="TT Fors Bold"/>
                <a:cs typeface="TT Fors Bold"/>
                <a:sym typeface="TT Fors Bold"/>
              </a:rPr>
              <a:t>NEXT</a:t>
            </a: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F1E936D0-6C87-F1D1-BB32-79C222CE039A}"/>
              </a:ext>
            </a:extLst>
          </p:cNvPr>
          <p:cNvSpPr/>
          <p:nvPr/>
        </p:nvSpPr>
        <p:spPr>
          <a:xfrm>
            <a:off x="17191915" y="9145577"/>
            <a:ext cx="334085" cy="0"/>
          </a:xfrm>
          <a:prstGeom prst="line">
            <a:avLst/>
          </a:prstGeom>
          <a:ln w="38100" cap="flat">
            <a:solidFill>
              <a:srgbClr val="0054EA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 sz="32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7BB8BB6-0307-B279-EF24-0C49D37DDDC2}"/>
              </a:ext>
            </a:extLst>
          </p:cNvPr>
          <p:cNvSpPr/>
          <p:nvPr/>
        </p:nvSpPr>
        <p:spPr>
          <a:xfrm>
            <a:off x="11923726" y="4585950"/>
            <a:ext cx="4658542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6C0749-5028-E603-3AE3-D584BAA56723}"/>
              </a:ext>
            </a:extLst>
          </p:cNvPr>
          <p:cNvSpPr txBox="1"/>
          <p:nvPr/>
        </p:nvSpPr>
        <p:spPr>
          <a:xfrm>
            <a:off x="11396429" y="3963456"/>
            <a:ext cx="57131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Unsere</a:t>
            </a:r>
            <a:r>
              <a:rPr lang="en-GB" sz="2800" b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„Quick Fix“-</a:t>
            </a:r>
            <a:r>
              <a:rPr lang="en-GB" sz="2800" b="1" err="1">
                <a:effectLst/>
                <a:latin typeface="Arial" panose="020B0604020202020204" pitchFamily="34" charset="0"/>
                <a:ea typeface="Aptos" panose="020B0004020202020204" pitchFamily="34" charset="0"/>
              </a:rPr>
              <a:t>Lösung</a:t>
            </a:r>
            <a:endParaRPr lang="de-DE" sz="280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1EECE3E-6154-912C-F5E7-AF29049ABB4C}"/>
              </a:ext>
            </a:extLst>
          </p:cNvPr>
          <p:cNvCxnSpPr>
            <a:cxnSpLocks/>
          </p:cNvCxnSpPr>
          <p:nvPr/>
        </p:nvCxnSpPr>
        <p:spPr>
          <a:xfrm>
            <a:off x="6234109" y="4611350"/>
            <a:ext cx="0" cy="3312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4855CEE8-20E2-1CA4-1BB8-8C4766E68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4"/>
          <a:stretch>
            <a:fillRect/>
          </a:stretch>
        </p:blipFill>
        <p:spPr>
          <a:xfrm>
            <a:off x="12279978" y="7078421"/>
            <a:ext cx="3946038" cy="540683"/>
          </a:xfrm>
          <a:prstGeom prst="rect">
            <a:avLst/>
          </a:prstGeom>
        </p:spPr>
      </p:pic>
      <p:pic>
        <p:nvPicPr>
          <p:cNvPr id="53" name="Picture 5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3B7F8C-FA05-6A9B-00EC-076F71126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9978" y="5725083"/>
            <a:ext cx="3946038" cy="1009698"/>
          </a:xfrm>
          <a:prstGeom prst="rect">
            <a:avLst/>
          </a:prstGeom>
        </p:spPr>
      </p:pic>
      <p:pic>
        <p:nvPicPr>
          <p:cNvPr id="5" name="Grafik 4" descr="Ein Bild, das Text, Schrift, Screenshot, weiß enthält.&#10;&#10;KI-generierte Inhalte können fehlerhaft sein.">
            <a:extLst>
              <a:ext uri="{FF2B5EF4-FFF2-40B4-BE49-F238E27FC236}">
                <a16:creationId xmlns:a16="http://schemas.microsoft.com/office/drawing/2014/main" id="{8ED2CC31-F06C-9E74-AAE9-D1D02585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4589" y="5385490"/>
            <a:ext cx="7914622" cy="1619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A9BBEA-4E9A-1049-A182-F86F72D150EB}"/>
              </a:ext>
            </a:extLst>
          </p:cNvPr>
          <p:cNvSpPr/>
          <p:nvPr/>
        </p:nvSpPr>
        <p:spPr>
          <a:xfrm>
            <a:off x="1705732" y="4581373"/>
            <a:ext cx="8630935" cy="334197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9CD866-607B-AF59-C8BE-E6E904DA4D8C}"/>
              </a:ext>
            </a:extLst>
          </p:cNvPr>
          <p:cNvSpPr txBox="1"/>
          <p:nvPr/>
        </p:nvSpPr>
        <p:spPr>
          <a:xfrm>
            <a:off x="1705732" y="3946203"/>
            <a:ext cx="6793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Plugin-Fehler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beim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Installieren</a:t>
            </a:r>
            <a:r>
              <a:rPr lang="en-US" sz="2800" b="1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2800" b="1" err="1">
                <a:latin typeface="Arial" panose="020B0604020202020204" pitchFamily="34" charset="0"/>
                <a:cs typeface="Arial" panose="020B0604020202020204" pitchFamily="34" charset="0"/>
              </a:rPr>
              <a:t>Syncen</a:t>
            </a:r>
            <a:endParaRPr lang="en-US" sz="2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4803A80-CF63-E9F4-6943-371DD555D209}"/>
              </a:ext>
            </a:extLst>
          </p:cNvPr>
          <p:cNvSpPr/>
          <p:nvPr/>
        </p:nvSpPr>
        <p:spPr>
          <a:xfrm rot="5400000">
            <a:off x="10103086" y="5884375"/>
            <a:ext cx="2299448" cy="629327"/>
          </a:xfrm>
          <a:prstGeom prst="triangl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27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823</Words>
  <Application>Microsoft Macintosh PowerPoint</Application>
  <PresentationFormat>Custom</PresentationFormat>
  <Paragraphs>290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Aptos</vt:lpstr>
      <vt:lpstr>TT Fors Bold</vt:lpstr>
      <vt:lpstr>Arial</vt:lpstr>
      <vt:lpstr>TT Fors</vt:lpstr>
      <vt:lpstr>Proxima Nova Bold</vt:lpstr>
      <vt:lpstr>Calibri</vt:lpstr>
      <vt:lpstr>TT Norms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 and Modern App Portfolio Mockup Presentation</dc:title>
  <cp:lastModifiedBy>mohamad jallad</cp:lastModifiedBy>
  <cp:revision>9</cp:revision>
  <dcterms:created xsi:type="dcterms:W3CDTF">2006-08-16T00:00:00Z</dcterms:created>
  <dcterms:modified xsi:type="dcterms:W3CDTF">2025-08-18T20:58:18Z</dcterms:modified>
  <dc:identifier>DAGttzfSMpU</dc:identifier>
</cp:coreProperties>
</file>